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Nunito"/>
      <p:regular r:id="rId52"/>
      <p:bold r:id="rId53"/>
      <p:italic r:id="rId54"/>
      <p:boldItalic r:id="rId55"/>
    </p:embeddedFont>
    <p:embeddedFont>
      <p:font typeface="Maven Pro"/>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Nunito-bold.fntdata"/><Relationship Id="rId52" Type="http://schemas.openxmlformats.org/officeDocument/2006/relationships/font" Target="fonts/Nunito-regular.fntdata"/><Relationship Id="rId11" Type="http://schemas.openxmlformats.org/officeDocument/2006/relationships/slide" Target="slides/slide6.xml"/><Relationship Id="rId55" Type="http://schemas.openxmlformats.org/officeDocument/2006/relationships/font" Target="fonts/Nunito-boldItalic.fntdata"/><Relationship Id="rId10" Type="http://schemas.openxmlformats.org/officeDocument/2006/relationships/slide" Target="slides/slide5.xml"/><Relationship Id="rId54" Type="http://schemas.openxmlformats.org/officeDocument/2006/relationships/font" Target="fonts/Nunito-italic.fntdata"/><Relationship Id="rId13" Type="http://schemas.openxmlformats.org/officeDocument/2006/relationships/slide" Target="slides/slide8.xml"/><Relationship Id="rId57" Type="http://schemas.openxmlformats.org/officeDocument/2006/relationships/font" Target="fonts/MavenPro-bold.fntdata"/><Relationship Id="rId12" Type="http://schemas.openxmlformats.org/officeDocument/2006/relationships/slide" Target="slides/slide7.xml"/><Relationship Id="rId56"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6b9da9d84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6b9da9d84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finally to the project. We need a lot of images. We can fabricate images using image augmentation which will slightly alter images. This can also assist with overfitting but we most likely don’t have enough images to even do that.</a:t>
            </a:r>
            <a:endParaRPr/>
          </a:p>
          <a:p>
            <a:pPr indent="-298450" lvl="0" marL="457200" rtl="0" algn="l">
              <a:spcBef>
                <a:spcPts val="0"/>
              </a:spcBef>
              <a:spcAft>
                <a:spcPts val="0"/>
              </a:spcAft>
              <a:buSzPts val="1100"/>
              <a:buChar char="-"/>
            </a:pPr>
            <a:r>
              <a:rPr lang="en"/>
              <a:t>Will 84 images be enough? Probably not</a:t>
            </a:r>
            <a:endParaRPr/>
          </a:p>
          <a:p>
            <a:pPr indent="-298450" lvl="0" marL="457200" rtl="0" algn="l">
              <a:spcBef>
                <a:spcPts val="0"/>
              </a:spcBef>
              <a:spcAft>
                <a:spcPts val="0"/>
              </a:spcAft>
              <a:buSzPts val="1100"/>
              <a:buChar char="-"/>
            </a:pPr>
            <a:r>
              <a:rPr lang="en"/>
              <a:t>Since the model is a game model it has no variance. Can we just duplicate those images to generate more images?</a:t>
            </a:r>
            <a:endParaRPr/>
          </a:p>
          <a:p>
            <a:pPr indent="-298450" lvl="0" marL="457200" rtl="0" algn="l">
              <a:spcBef>
                <a:spcPts val="0"/>
              </a:spcBef>
              <a:spcAft>
                <a:spcPts val="0"/>
              </a:spcAft>
              <a:buSzPts val="1100"/>
              <a:buChar char="-"/>
            </a:pPr>
            <a:r>
              <a:rPr lang="en"/>
              <a:t>More epochs or rounds of training?</a:t>
            </a:r>
            <a:endParaRPr/>
          </a:p>
          <a:p>
            <a:pPr indent="-298450" lvl="0" marL="457200" rtl="0" algn="l">
              <a:spcBef>
                <a:spcPts val="0"/>
              </a:spcBef>
              <a:spcAft>
                <a:spcPts val="0"/>
              </a:spcAft>
              <a:buSzPts val="1100"/>
              <a:buChar char="-"/>
            </a:pPr>
            <a:r>
              <a:rPr lang="en"/>
              <a:t>What about adding more convolution layers or removing them to reduce feature extraction?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8c67438ba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8c67438ba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my tree samples look like we have the 4 classes: Tree, oak, yew, and willow. One interesting thing about these game models is that normal trees have two models as you can see at the top left and bottom left. Besides that model difference the models never change so will there be a problem if I just duplicated the training set?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b35016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b35016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the procedure I first had to collect images for the model. I was lazy so I only captured 84 images total. With my 4 classes this was 21 images for each class.</a:t>
            </a:r>
            <a:endParaRPr/>
          </a:p>
          <a:p>
            <a:pPr indent="-298450" lvl="0" marL="457200" rtl="0" algn="l">
              <a:spcBef>
                <a:spcPts val="0"/>
              </a:spcBef>
              <a:spcAft>
                <a:spcPts val="0"/>
              </a:spcAft>
              <a:buSzPts val="1100"/>
              <a:buChar char="-"/>
            </a:pPr>
            <a:r>
              <a:rPr lang="en"/>
              <a:t>From there I created a </a:t>
            </a:r>
            <a:r>
              <a:rPr lang="en"/>
              <a:t>convolutional</a:t>
            </a:r>
            <a:r>
              <a:rPr lang="en"/>
              <a:t> network model and the trickiest part of this is to actually figure out how many filters you want to use. Most tutorials start with 32 and start doubling. I started with 64 and this produced decent results with my limited dataset. </a:t>
            </a:r>
            <a:endParaRPr/>
          </a:p>
          <a:p>
            <a:pPr indent="-298450" lvl="0" marL="457200" rtl="0" algn="l">
              <a:spcBef>
                <a:spcPts val="0"/>
              </a:spcBef>
              <a:spcAft>
                <a:spcPts val="0"/>
              </a:spcAft>
              <a:buSzPts val="1100"/>
              <a:buChar char="-"/>
            </a:pPr>
            <a:r>
              <a:rPr lang="en"/>
              <a:t>20% of the training images will be used for validation</a:t>
            </a:r>
            <a:endParaRPr/>
          </a:p>
          <a:p>
            <a:pPr indent="-298450" lvl="0" marL="457200" rtl="0" algn="l">
              <a:spcBef>
                <a:spcPts val="0"/>
              </a:spcBef>
              <a:spcAft>
                <a:spcPts val="0"/>
              </a:spcAft>
              <a:buSzPts val="1100"/>
              <a:buChar char="-"/>
            </a:pPr>
            <a:r>
              <a:rPr lang="en"/>
              <a:t>For tuning the model I’ll test image augmentation, adjusting epoch or training rounds until we start overfitting, then I’ll try fabricating more data since the game models do not change is there </a:t>
            </a:r>
            <a:r>
              <a:rPr lang="en"/>
              <a:t>harm in duplicating the training set?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8c67438ba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8c67438ba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84 images and 15 epochs</a:t>
            </a:r>
            <a:endParaRPr/>
          </a:p>
          <a:p>
            <a:pPr indent="0" lvl="0" marL="0" rtl="0" algn="l">
              <a:spcBef>
                <a:spcPts val="0"/>
              </a:spcBef>
              <a:spcAft>
                <a:spcPts val="0"/>
              </a:spcAft>
              <a:buNone/>
            </a:pPr>
            <a:r>
              <a:rPr lang="en"/>
              <a:t>Looking at the performance of augmented images or not it doesn’t really look that much better they both kinda suck</a:t>
            </a:r>
            <a:endParaRPr/>
          </a:p>
          <a:p>
            <a:pPr indent="0" lvl="0" marL="0" rtl="0" algn="l">
              <a:spcBef>
                <a:spcPts val="0"/>
              </a:spcBef>
              <a:spcAft>
                <a:spcPts val="0"/>
              </a:spcAft>
              <a:buNone/>
            </a:pPr>
            <a:r>
              <a:rPr lang="en"/>
              <a:t>Ideally we want the training and validation lines to be closer together or atleast look similar</a:t>
            </a:r>
            <a:endParaRPr/>
          </a:p>
          <a:p>
            <a:pPr indent="-298450" lvl="0" marL="457200" rtl="0" algn="l">
              <a:spcBef>
                <a:spcPts val="0"/>
              </a:spcBef>
              <a:spcAft>
                <a:spcPts val="0"/>
              </a:spcAft>
              <a:buSzPts val="1100"/>
              <a:buChar char="-"/>
            </a:pPr>
            <a:r>
              <a:rPr lang="en"/>
              <a:t>For the augmented images the training loss was very large in the beginning and so the graph is a bit messed up from that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8c67438ba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8c67438ba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Performance</a:t>
            </a:r>
            <a:r>
              <a:rPr lang="en"/>
              <a:t> of this classification model. What does this actually mean?</a:t>
            </a:r>
            <a:endParaRPr/>
          </a:p>
          <a:p>
            <a:pPr indent="0" lvl="0" marL="0" rtl="0" algn="l">
              <a:spcBef>
                <a:spcPts val="0"/>
              </a:spcBef>
              <a:spcAft>
                <a:spcPts val="0"/>
              </a:spcAft>
              <a:buNone/>
            </a:pPr>
            <a:r>
              <a:rPr lang="en"/>
              <a:t>Adding all the numbers together we get the amount of training samples used in the training set.</a:t>
            </a:r>
            <a:endParaRPr/>
          </a:p>
          <a:p>
            <a:pPr indent="0" lvl="0" marL="0" rtl="0" algn="l">
              <a:spcBef>
                <a:spcPts val="0"/>
              </a:spcBef>
              <a:spcAft>
                <a:spcPts val="0"/>
              </a:spcAft>
              <a:buNone/>
            </a:pPr>
            <a:r>
              <a:rPr lang="en"/>
              <a:t>I noticed running the model prediction </a:t>
            </a:r>
            <a:r>
              <a:rPr lang="en"/>
              <a:t>multiple times gave two kinds of results. One that was all over the place and another that seemed to show promising results. At first I thought this was a bug but I discovered when the model predicts a class it returns a probability for each class. If the probability is 40% tree and 40% willow we can’t pick both we can only pick 1 class. So I suspect the inconsistent matrix is resulting from this behavior.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(Training set) NOT VALIDATION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8c67438ba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8c67438ba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augmented data had a similar result but the promising results were diminishing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1e46ced4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1e46ced4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testing the model with images it’s never seen before produced okay results. Figure 1 predicted correctly for </a:t>
            </a:r>
            <a:r>
              <a:rPr lang="en"/>
              <a:t>3/4</a:t>
            </a:r>
            <a:r>
              <a:rPr lang="en"/>
              <a:t> classes while Figure 2 was only able to predict 1 class correct.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can’t see that’s okay just know that the model is </a:t>
            </a:r>
            <a:r>
              <a:rPr lang="en"/>
              <a:t>currently</a:t>
            </a:r>
            <a:r>
              <a:rPr lang="en"/>
              <a:t> not predicting very well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56f091fc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56f091fc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the model isn’t very good so </a:t>
            </a:r>
            <a:r>
              <a:rPr lang="en"/>
              <a:t>let's</a:t>
            </a:r>
            <a:r>
              <a:rPr lang="en"/>
              <a:t> adjust the recipe and add more rounds or epochs to the training. I tried 15, 50, and 100 rounds</a:t>
            </a:r>
            <a:endParaRPr/>
          </a:p>
          <a:p>
            <a:pPr indent="-298450" lvl="0" marL="457200" rtl="0" algn="l">
              <a:spcBef>
                <a:spcPts val="0"/>
              </a:spcBef>
              <a:spcAft>
                <a:spcPts val="0"/>
              </a:spcAft>
              <a:buSzPts val="1100"/>
              <a:buChar char="-"/>
            </a:pPr>
            <a:r>
              <a:rPr lang="en"/>
              <a:t>The augmented images seems to have better validation loss so I’ll use these on the training images from now on</a:t>
            </a:r>
            <a:endParaRPr/>
          </a:p>
          <a:p>
            <a:pPr indent="-298450" lvl="1" marL="914400" rtl="0" algn="l">
              <a:spcBef>
                <a:spcPts val="0"/>
              </a:spcBef>
              <a:spcAft>
                <a:spcPts val="0"/>
              </a:spcAft>
              <a:buSzPts val="1100"/>
              <a:buChar char="-"/>
            </a:pPr>
            <a:r>
              <a:rPr lang="en"/>
              <a:t>The augmented images are proving their usefulness in preventing overfitting</a:t>
            </a:r>
            <a:endParaRPr/>
          </a:p>
          <a:p>
            <a:pPr indent="-298450" lvl="0" marL="457200" rtl="0" algn="l">
              <a:spcBef>
                <a:spcPts val="0"/>
              </a:spcBef>
              <a:spcAft>
                <a:spcPts val="0"/>
              </a:spcAft>
              <a:buSzPts val="1100"/>
              <a:buChar char="-"/>
            </a:pPr>
            <a:r>
              <a:rPr lang="en"/>
              <a:t>I know this is bad cooking but I’m exploring the parameters that we can adjust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8c67438ba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8c67438ba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trees in game is just a game model with no variance–can I just duplicate the training images many times to say 1200 images each and run the classifier again? Will the augmented images overfit?</a:t>
            </a:r>
            <a:endParaRPr/>
          </a:p>
          <a:p>
            <a:pPr indent="0" lvl="0" marL="0" rtl="0" algn="l">
              <a:spcBef>
                <a:spcPts val="0"/>
              </a:spcBef>
              <a:spcAft>
                <a:spcPts val="0"/>
              </a:spcAft>
              <a:buNone/>
            </a:pPr>
            <a:r>
              <a:rPr lang="en"/>
              <a:t>It turns out we start to overfitting pretty fast even at 15 epochs. This was not a good idea since we could have just ran more epochs.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8c67438ba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8c67438ba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last parameter to adjust is the learning rate. So now I’m using 1200 images with 10 epochs. I wanted to changing the learning rate to extreme and normal values. I noticed the learning rate seemed to have the most impact on the system as a whole when using higher values.</a:t>
            </a:r>
            <a:endParaRPr/>
          </a:p>
          <a:p>
            <a:pPr indent="-298450" lvl="0" marL="457200" rtl="0" algn="l">
              <a:spcBef>
                <a:spcPts val="0"/>
              </a:spcBef>
              <a:spcAft>
                <a:spcPts val="0"/>
              </a:spcAft>
              <a:buSzPts val="1100"/>
              <a:buChar char="-"/>
            </a:pPr>
            <a:r>
              <a:rPr lang="en"/>
              <a:t>A learning rate of 0.025  broke the classifier and converged to oak trees.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8ba3fe9e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8ba3fe9e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8c67438b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8c67438b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worst results came from adjusting the learning rate and everything converged to oak. Everything is oak. The other adjustments seemed to have some impact but this had the most impact as far as adjustable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interesting observation is using just one convolutional layer also led to similar oak results. Adding more layers to the network reduced the trainable </a:t>
            </a:r>
            <a:r>
              <a:rPr lang="en"/>
              <a:t>parameters</a:t>
            </a:r>
            <a:r>
              <a:rPr lang="en"/>
              <a:t> but didn’t really create any breakthroughs to better results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21e46ced4c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21e46ced4c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amount of training images needed for our model to accurately predict was not met.</a:t>
            </a:r>
            <a:endParaRPr/>
          </a:p>
          <a:p>
            <a:pPr indent="0" lvl="0" marL="0" rtl="0" algn="l">
              <a:spcBef>
                <a:spcPts val="0"/>
              </a:spcBef>
              <a:spcAft>
                <a:spcPts val="0"/>
              </a:spcAft>
              <a:buNone/>
            </a:pPr>
            <a:r>
              <a:rPr lang="en"/>
              <a:t>Duplicating the data ruined the weights and we overfit with 1 epoch. I thought this would be okay since game models don’t change but we just overfit and can’t classify the unseen images.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future work I think I can bring my training images into a computer vision environment which would allow me to train another network to label the trees in a game scene. </a:t>
            </a:r>
            <a:endParaRPr/>
          </a:p>
          <a:p>
            <a:pPr indent="0" lvl="0" marL="0" rtl="0" algn="l">
              <a:spcBef>
                <a:spcPts val="0"/>
              </a:spcBef>
              <a:spcAft>
                <a:spcPts val="0"/>
              </a:spcAft>
              <a:buNone/>
            </a:pPr>
            <a:r>
              <a:rPr lang="en"/>
              <a:t>For future dreams I really want to create a reinforcement learning model to actually play the game and chop trees. </a:t>
            </a:r>
            <a:endParaRPr/>
          </a:p>
          <a:p>
            <a:pPr indent="-298450" lvl="0" marL="457200" rtl="0" algn="l">
              <a:spcBef>
                <a:spcPts val="0"/>
              </a:spcBef>
              <a:spcAft>
                <a:spcPts val="0"/>
              </a:spcAft>
              <a:buSzPts val="1100"/>
              <a:buChar char="●"/>
            </a:pPr>
            <a:r>
              <a:rPr lang="en"/>
              <a:t>I think this can be done with a locally hosted private server since you can create an environment for bots to play and also have access to restart the bots to conclude an episode.</a:t>
            </a:r>
            <a:endParaRPr/>
          </a:p>
          <a:p>
            <a:pPr indent="-298450" lvl="0" marL="457200" rtl="0" algn="l">
              <a:spcBef>
                <a:spcPts val="0"/>
              </a:spcBef>
              <a:spcAft>
                <a:spcPts val="0"/>
              </a:spcAft>
              <a:buSzPts val="1100"/>
              <a:buChar char="●"/>
            </a:pPr>
            <a:r>
              <a:rPr lang="en"/>
              <a:t>If I can successfully train them on a local setup I should be able to deploy it to the real game.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8d823c9b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8d823c9b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4f0cebd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24f0cebd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Our directive was to create an AI agent for a complete information 2-player game. Tic-tac-toe is for babies, it’s the first thing you learn, and it’s already solved. Chess is for smart people, for Einstein wannabes, and has a lot of things to balance. But what’s our Goldilocks zone? I’m not a child, nor a genius. Hence we land at Othello; it’s complicated, but simple, but nuanced.</a:t>
            </a:r>
            <a:endParaRPr sz="6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6c074e08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6c074e08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The board starts the same with two dark discs and two white discs in the center position. Play starts with the dark player, playing one dark disc from their supply into an empty space and flipping all white discs in orthogonal or diagonal lines from it if the light paths terminate in dark discs. Light follows and acts in the opposite order; flipping dark disks to light.</a:t>
            </a:r>
            <a:endParaRPr sz="6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8d823c9b1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8d823c9b1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makes Othello naturally a minimax game, where either color can be considered min or max.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Play continues until no legal moves remain, either because the board is full or because no legal moves for either player exist due to board positioning. The winner is whosoever color is most dominant on the board. [There are additional scoring rules for the professional side but those are not factors in this design.]</a:t>
            </a:r>
            <a:endParaRPr sz="10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4f0cebdb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4f0cebdb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Our Othello program simulates the board as an 8x8 array initially filled with 0. Dark pieces played are valued at 1, light pieces at -1, meaning finding a winner is as easy as summing the entire board; positive value means dark wins, negative means light wins</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20eaa431c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220eaa431c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953d2406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953d2406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22130d3d0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22130d3d0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Existing weight practices for Othello Agents were researched.</a:t>
            </a:r>
            <a:r>
              <a:rPr lang="en" sz="700">
                <a:solidFill>
                  <a:schemeClr val="dk1"/>
                </a:solidFill>
                <a:latin typeface="Times New Roman"/>
                <a:ea typeface="Times New Roman"/>
                <a:cs typeface="Times New Roman"/>
                <a:sym typeface="Times New Roman"/>
              </a:rPr>
              <a:t> </a:t>
            </a:r>
            <a:r>
              <a:rPr lang="en">
                <a:solidFill>
                  <a:schemeClr val="dk1"/>
                </a:solidFill>
              </a:rPr>
              <a:t>Most Agents that explore game trees use alpha-beta pruning or another means to curate results efficiently.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8ba3fe9ee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8ba3fe9ee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motivation for this is we know that image classification is a supervised learning approach and we can train a neural network with a bunch of images, and reliably classify unseen images.</a:t>
            </a:r>
            <a:endParaRPr/>
          </a:p>
          <a:p>
            <a:pPr indent="-298450" lvl="0" marL="457200" rtl="0" algn="l">
              <a:spcBef>
                <a:spcPts val="0"/>
              </a:spcBef>
              <a:spcAft>
                <a:spcPts val="0"/>
              </a:spcAft>
              <a:buSzPts val="1100"/>
              <a:buChar char="●"/>
            </a:pPr>
            <a:r>
              <a:rPr lang="en"/>
              <a:t>We won’t use a standard neural network but instead a convolutional neural network. What is a ConvNet? I’ll give a small crash course later</a:t>
            </a:r>
            <a:endParaRPr/>
          </a:p>
          <a:p>
            <a:pPr indent="-298450" lvl="0" marL="457200" rtl="0" algn="l">
              <a:spcBef>
                <a:spcPts val="0"/>
              </a:spcBef>
              <a:spcAft>
                <a:spcPts val="0"/>
              </a:spcAft>
              <a:buSzPts val="1100"/>
              <a:buChar char="●"/>
            </a:pPr>
            <a:r>
              <a:rPr lang="en"/>
              <a:t>(show img) I’m interested in image classification because to identify objects in the game without using a cheat client, you have to look at the pixels colors. Here’s an image of those pixels. A cheat client can use injection and just find the exact models or object id. So without using injection we have to rely on pixel colors to find objects. Unfortunately these objects are unstable when moving the camera or changing color settings such as the brightness.</a:t>
            </a:r>
            <a:endParaRPr/>
          </a:p>
          <a:p>
            <a:pPr indent="-298450" lvl="0" marL="457200" rtl="0" algn="l">
              <a:spcBef>
                <a:spcPts val="0"/>
              </a:spcBef>
              <a:spcAft>
                <a:spcPts val="0"/>
              </a:spcAft>
              <a:buSzPts val="1100"/>
              <a:buChar char="●"/>
            </a:pPr>
            <a:r>
              <a:rPr lang="en"/>
              <a:t>Since image classification is accurate with enough training data, what if we took a lot of screenshots of the different trees in the game and try to classify them?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4f0cebd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24f0cebd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 Othello is unique in that legal moves orbit existing board state rather than individual piece capabilities such as with checkers and chess, or any available place such as with tic-tac-toe. Othello also has a </a:t>
            </a:r>
            <a:r>
              <a:rPr lang="en" sz="1000">
                <a:solidFill>
                  <a:schemeClr val="dk1"/>
                </a:solidFill>
              </a:rPr>
              <a:t>uniquely </a:t>
            </a:r>
            <a:r>
              <a:rPr lang="en" sz="1000"/>
              <a:t> changing board state, where each legal turn the number of discs increases by one, but the change in score is a minimum of 2 (given that a legal move must place a disc and flip at least one disc). This makes Othello much harder for human opponents to predict and follow compared to computer opponents.</a:t>
            </a:r>
            <a:endParaRPr sz="10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90b44e6d6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90b44e6d6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90b44e6d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90b44e6d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Existing weight practices for Othello Agents were researched.</a:t>
            </a:r>
            <a:r>
              <a:rPr lang="en" sz="700">
                <a:solidFill>
                  <a:schemeClr val="dk1"/>
                </a:solidFill>
                <a:latin typeface="Times New Roman"/>
                <a:ea typeface="Times New Roman"/>
                <a:cs typeface="Times New Roman"/>
                <a:sym typeface="Times New Roman"/>
              </a:rPr>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20eaa431c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20eaa431c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90b44e6d6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90b44e6d6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Corner spaces are more valuable than others, given that they cannot be captured once set; they are </a:t>
            </a:r>
            <a:r>
              <a:rPr b="1" lang="en" sz="1200">
                <a:solidFill>
                  <a:schemeClr val="dk1"/>
                </a:solidFill>
                <a:latin typeface="Nunito"/>
                <a:ea typeface="Nunito"/>
                <a:cs typeface="Nunito"/>
                <a:sym typeface="Nunito"/>
              </a:rPr>
              <a:t>stable</a:t>
            </a:r>
            <a:endParaRPr b="1"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sz="1200">
                <a:solidFill>
                  <a:schemeClr val="dk1"/>
                </a:solidFill>
                <a:latin typeface="Nunito"/>
                <a:ea typeface="Nunito"/>
                <a:cs typeface="Nunito"/>
                <a:sym typeface="Nunito"/>
              </a:rPr>
              <a:t>Pieces adjacent to corners, meanwhile, should be disincentivized as they can then lead to the enemy capturing a corner (assuming the corner is empty)</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90b44e6d6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90b44e6d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90b44e6d6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90b44e6d6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90b44e6d6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90b44e6d6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90b44e6d6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90b44e6d6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When should an Agent search to a lower depth than initialized? When the board has fewer spaces left than their initial depth. Unlike chess navigation (which can continuously see many steps ahead), Othello has a built-in game timer of a maximum of 60 legal moves. Ergo, at absolute maximum an Othello program can look 59 moves ahead (though this would be monstrously inefficient).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90b44e6d6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90b44e6d6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1e46ced4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1e46ced4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Without using a cheat client finding objects in a game scene can only be done by using pixel color matching</a:t>
            </a:r>
            <a:endParaRPr/>
          </a:p>
          <a:p>
            <a:pPr indent="-298450" lvl="0" marL="457200" rtl="0" algn="l">
              <a:spcBef>
                <a:spcPts val="0"/>
              </a:spcBef>
              <a:spcAft>
                <a:spcPts val="0"/>
              </a:spcAft>
              <a:buSzPts val="1100"/>
              <a:buChar char="●"/>
            </a:pPr>
            <a:r>
              <a:rPr lang="en"/>
              <a:t>Can we solve this using a convolutional neural network?</a:t>
            </a:r>
            <a:endParaRPr/>
          </a:p>
          <a:p>
            <a:pPr indent="-298450" lvl="1" marL="914400" rtl="0" algn="l">
              <a:spcBef>
                <a:spcPts val="0"/>
              </a:spcBef>
              <a:spcAft>
                <a:spcPts val="0"/>
              </a:spcAft>
              <a:buSzPts val="1100"/>
              <a:buChar char="○"/>
            </a:pPr>
            <a:r>
              <a:rPr lang="en"/>
              <a:t>We need a lot of images to train the network</a:t>
            </a:r>
            <a:endParaRPr/>
          </a:p>
          <a:p>
            <a:pPr indent="-298450" lvl="1" marL="914400" rtl="0" algn="l">
              <a:spcBef>
                <a:spcPts val="0"/>
              </a:spcBef>
              <a:spcAft>
                <a:spcPts val="0"/>
              </a:spcAft>
              <a:buSzPts val="1100"/>
              <a:buChar char="○"/>
            </a:pPr>
            <a:r>
              <a:rPr lang="en"/>
              <a:t>We can label the images by defining folder names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90b44e6d6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90b44e6d6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91774751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91774751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91774751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91774751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91774751a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91774751a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91774751a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91774751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91774751a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91774751a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91774751a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91774751a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200"/>
          </a:p>
          <a:p>
            <a:pPr indent="0" lvl="0" marL="0" rtl="0" algn="l">
              <a:spcBef>
                <a:spcPts val="1200"/>
              </a:spcBef>
              <a:spcAft>
                <a:spcPts val="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1e46ced4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1e46ced4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 are great at classifying images. Why is this? Why not use a normal neural network? You can but there are some issues.</a:t>
            </a:r>
            <a:endParaRPr/>
          </a:p>
          <a:p>
            <a:pPr indent="-298450" lvl="0" marL="457200" rtl="0" algn="l">
              <a:spcBef>
                <a:spcPts val="0"/>
              </a:spcBef>
              <a:spcAft>
                <a:spcPts val="0"/>
              </a:spcAft>
              <a:buSzPts val="1100"/>
              <a:buAutoNum type="arabicPeriod"/>
            </a:pPr>
            <a:r>
              <a:rPr lang="en"/>
              <a:t>It turns out pixel adjacency actually matters…. If you feed a network</a:t>
            </a:r>
            <a:endParaRPr/>
          </a:p>
          <a:p>
            <a:pPr indent="-298450" lvl="0" marL="457200" rtl="0" algn="l">
              <a:spcBef>
                <a:spcPts val="0"/>
              </a:spcBef>
              <a:spcAft>
                <a:spcPts val="0"/>
              </a:spcAft>
              <a:buSzPts val="1100"/>
              <a:buAutoNum type="arabicPeriod"/>
            </a:pPr>
            <a:r>
              <a:rPr lang="en"/>
              <a:t>Shuffling the pixels around in the image completely distorting the original produces the same result</a:t>
            </a:r>
            <a:endParaRPr/>
          </a:p>
          <a:p>
            <a:pPr indent="-298450" lvl="0" marL="457200" rtl="0" algn="l">
              <a:spcBef>
                <a:spcPts val="0"/>
              </a:spcBef>
              <a:spcAft>
                <a:spcPts val="0"/>
              </a:spcAft>
              <a:buSzPts val="1100"/>
              <a:buAutoNum type="arabicPeriod"/>
            </a:pPr>
            <a:r>
              <a:rPr lang="en"/>
              <a:t>There’s also the problem of too many weights to train. A 128x128 RGB image creates 2 billion weights.</a:t>
            </a:r>
            <a:endParaRPr/>
          </a:p>
          <a:p>
            <a:pPr indent="0" lvl="0" marL="0" rtl="0" algn="l">
              <a:spcBef>
                <a:spcPts val="0"/>
              </a:spcBef>
              <a:spcAft>
                <a:spcPts val="0"/>
              </a:spcAft>
              <a:buNone/>
            </a:pPr>
            <a:r>
              <a:rPr lang="en"/>
              <a:t>This is why we are using a convolutional neural network to classify images.</a:t>
            </a:r>
            <a:endParaRPr/>
          </a:p>
          <a:p>
            <a:pPr indent="-298450" lvl="0" marL="457200" rtl="0" algn="l">
              <a:spcBef>
                <a:spcPts val="0"/>
              </a:spcBef>
              <a:spcAft>
                <a:spcPts val="0"/>
              </a:spcAft>
              <a:buSzPts val="1100"/>
              <a:buAutoNum type="arabicPeriod"/>
            </a:pPr>
            <a:r>
              <a:rPr lang="en"/>
              <a:t>Instead of feeding all the pixels as the input vector we instead feed parts of the image into the network.</a:t>
            </a:r>
            <a:endParaRPr/>
          </a:p>
          <a:p>
            <a:pPr indent="-298450" lvl="0" marL="457200" rtl="0" algn="l">
              <a:spcBef>
                <a:spcPts val="0"/>
              </a:spcBef>
              <a:spcAft>
                <a:spcPts val="0"/>
              </a:spcAft>
              <a:buSzPts val="1100"/>
              <a:buAutoNum type="arabicPeriod"/>
            </a:pPr>
            <a:r>
              <a:rPr lang="en"/>
              <a:t>These parts are scanned for features and this is how we can preserve pixel adjacency. Each convolutional layer added to the network increases feature detection and creates a type of feature </a:t>
            </a:r>
            <a:r>
              <a:rPr lang="en"/>
              <a:t>hierarchy</a:t>
            </a:r>
            <a:r>
              <a:rPr lang="en"/>
              <a:t> in the network</a:t>
            </a:r>
            <a:endParaRPr/>
          </a:p>
          <a:p>
            <a:pPr indent="-298450" lvl="0" marL="457200" rtl="0" algn="l">
              <a:spcBef>
                <a:spcPts val="0"/>
              </a:spcBef>
              <a:spcAft>
                <a:spcPts val="0"/>
              </a:spcAft>
              <a:buSzPts val="1100"/>
              <a:buAutoNum type="arabicPeriod"/>
            </a:pPr>
            <a:r>
              <a:rPr lang="en"/>
              <a:t>A typical ConvNet will start with the </a:t>
            </a:r>
            <a:r>
              <a:rPr lang="en"/>
              <a:t>convolutional</a:t>
            </a:r>
            <a:r>
              <a:rPr lang="en"/>
              <a:t> layer and then go directly into the pooling layer.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8c590b8e3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8c590b8e3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Here’s what a ConvNet may look like. We have an input image and then the first layer is the convolutional layer. The first layer scans a portion of the image and takes it as input. It’s called a convolutional layer because in addition to scanning parts of the image it takes that input as a matrix and dot products it by a filter matrix. This operation is called a convolution. Above you can see that the input is dotted by the filter matrix. Think of this operation as feature extraction.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Convolutional layers basically are feature detecting. Next we pass them into </a:t>
            </a:r>
            <a:r>
              <a:rPr lang="en">
                <a:solidFill>
                  <a:schemeClr val="dk1"/>
                </a:solidFill>
              </a:rPr>
              <a:t>pooling</a:t>
            </a:r>
            <a:r>
              <a:rPr lang="en">
                <a:solidFill>
                  <a:schemeClr val="dk1"/>
                </a:solidFill>
              </a:rPr>
              <a:t> layers to downsample the image. A lot of information is lost in pooling layers but its needed to reduce the complexity such as reducing the weights, and therefore improving performance. How many convolutional layers do you need? Who knows, but e</a:t>
            </a:r>
            <a:r>
              <a:rPr lang="en">
                <a:solidFill>
                  <a:schemeClr val="dk1"/>
                </a:solidFill>
              </a:rPr>
              <a:t>ach convolutional layer added to the network, identifies greater portions of the image. Both convolutional layers and pooling layers scan parts of the input and so think of these layers as partially connected.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a:t>
            </a:r>
            <a:r>
              <a:rPr lang="en">
                <a:solidFill>
                  <a:schemeClr val="dk1"/>
                </a:solidFill>
              </a:rPr>
              <a:t>fter the various convolution and pooling layers you need to flatten all the layers out. They are partially </a:t>
            </a:r>
            <a:r>
              <a:rPr lang="en">
                <a:solidFill>
                  <a:schemeClr val="dk1"/>
                </a:solidFill>
              </a:rPr>
              <a:t>connected</a:t>
            </a:r>
            <a:r>
              <a:rPr lang="en">
                <a:solidFill>
                  <a:schemeClr val="dk1"/>
                </a:solidFill>
              </a:rPr>
              <a:t> and need to be flattened to feed a fully connected network. Basically normal neural network behavior. The last layer will be an output of all the possible classes. You would apply a softmax activation to this layer to get the output probabilities for each class.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8c590b8e3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8c590b8e3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how the scanning operation looks with 3 channels. Just know this operation happens only on </a:t>
            </a:r>
            <a:r>
              <a:rPr lang="en"/>
              <a:t>convolution</a:t>
            </a:r>
            <a:r>
              <a:rPr lang="en"/>
              <a:t> and pooling layers.</a:t>
            </a:r>
            <a:r>
              <a:rPr lang="en"/>
              <a:t> Convolution layers have an activation function associated with them but pooling layers do not.</a:t>
            </a:r>
            <a:endParaRPr/>
          </a:p>
          <a:p>
            <a:pPr indent="-298450" lvl="0" marL="457200" rtl="0" algn="l">
              <a:spcBef>
                <a:spcPts val="0"/>
              </a:spcBef>
              <a:spcAft>
                <a:spcPts val="0"/>
              </a:spcAft>
              <a:buClr>
                <a:schemeClr val="dk1"/>
              </a:buClr>
              <a:buSzPts val="1100"/>
              <a:buChar char="●"/>
            </a:pPr>
            <a:r>
              <a:rPr lang="en">
                <a:solidFill>
                  <a:schemeClr val="dk1"/>
                </a:solidFill>
              </a:rPr>
              <a:t>[extra] I’d like to mention when researching the filter above–no one can explain how the “filter/kernel” matrix is actually initialized.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Tensorflow has better documentation than the book and it’s using something called “Glorot Uniform or Xavier uniform”. This filter matrix is initialized using samples from a uniform distribution.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9b5d3c881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9b5d3c881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how the scanning operation looks with 3 channels. Just know this operation happens only on convolution and pooling layers. Convolution layers have an activation function associated with them but pooling layers do not.</a:t>
            </a:r>
            <a:endParaRPr/>
          </a:p>
          <a:p>
            <a:pPr indent="-298450" lvl="0" marL="457200" rtl="0" algn="l">
              <a:spcBef>
                <a:spcPts val="0"/>
              </a:spcBef>
              <a:spcAft>
                <a:spcPts val="0"/>
              </a:spcAft>
              <a:buClr>
                <a:schemeClr val="dk1"/>
              </a:buClr>
              <a:buSzPts val="1100"/>
              <a:buChar char="●"/>
            </a:pPr>
            <a:r>
              <a:rPr lang="en">
                <a:solidFill>
                  <a:schemeClr val="dk1"/>
                </a:solidFill>
              </a:rPr>
              <a:t>[extra] I’d like to mention when researching the filter above–no one can explain how the “filter/kernel” matrix is actually initialized.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Tensorflow has better documentation than the book and it’s using something called “Glorot Uniform or Xavier uniform”. This filter matrix is initialized using samples from a uniform distribution.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8c67438ba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8c67438ba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convolutional neural network is ultimately doing–each convolution layer tries to extract features from the original image–and is then fed into the pooling layer. The pooling layer isn’t magical it’s just there to downsample and reduce complexity as a whole.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bicycle pyramid forms a type of feature </a:t>
            </a:r>
            <a:r>
              <a:rPr lang="en"/>
              <a:t>hierarchy</a:t>
            </a:r>
            <a:r>
              <a:rPr lang="en"/>
              <a:t>. The components are extracted at the low level and at the high level you can see the entire bike.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principles-of-a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gif"/><Relationship Id="rId4" Type="http://schemas.openxmlformats.org/officeDocument/2006/relationships/image" Target="../media/image1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ithub.com/principles-of-ai/supervised-learning" TargetMode="Externa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ibm.com/cloud/learn/convolutional-neural-networks" TargetMode="External"/><Relationship Id="rId4" Type="http://schemas.openxmlformats.org/officeDocument/2006/relationships/hyperlink" Target="https://www.ibm.com/cloud/learn/supervised-learning" TargetMode="External"/><Relationship Id="rId5" Type="http://schemas.openxmlformats.org/officeDocument/2006/relationships/hyperlink" Target="https://www.tensorflow.org/api_docs/python/tf/keras/layers/Conv2D" TargetMode="External"/><Relationship Id="rId6" Type="http://schemas.openxmlformats.org/officeDocument/2006/relationships/hyperlink" Target="https://www.tensorflow.org/tutorials/images/classification" TargetMode="External"/><Relationship Id="rId7" Type="http://schemas.openxmlformats.org/officeDocument/2006/relationships/hyperlink" Target="https://www.youtube.com/watch?v=KTB_OFoAQcc&amp;list=PLkDaE6sCZn6Gl29AoE31iwdVwSG-KnDzF&amp;index=7" TargetMode="External"/><Relationship Id="rId8" Type="http://schemas.openxmlformats.org/officeDocument/2006/relationships/hyperlink" Target="https://www.youtube.com/watch?v=bNb2fEVKeE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hyperlink" Target="https://github.com/principles-of-ai/supervised-learn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9.gif"/><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Pri</a:t>
            </a:r>
            <a:r>
              <a:rPr lang="en"/>
              <a:t>nciples</a:t>
            </a:r>
            <a:r>
              <a:rPr lang="en"/>
              <a:t> of AI</a:t>
            </a:r>
            <a:endParaRPr/>
          </a:p>
        </p:txBody>
      </p:sp>
      <p:sp>
        <p:nvSpPr>
          <p:cNvPr id="278" name="Google Shape;278;p13"/>
          <p:cNvSpPr txBox="1"/>
          <p:nvPr>
            <p:ph idx="1" type="subTitle"/>
          </p:nvPr>
        </p:nvSpPr>
        <p:spPr>
          <a:xfrm>
            <a:off x="824000" y="32378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Robert </a:t>
            </a:r>
            <a:r>
              <a:rPr lang="en"/>
              <a:t>Mawhinney</a:t>
            </a:r>
            <a:r>
              <a:rPr lang="en"/>
              <a:t>, Kyle Andrews</a:t>
            </a:r>
            <a:endParaRPr/>
          </a:p>
        </p:txBody>
      </p:sp>
      <p:sp>
        <p:nvSpPr>
          <p:cNvPr id="279" name="Google Shape;279;p13"/>
          <p:cNvSpPr txBox="1"/>
          <p:nvPr/>
        </p:nvSpPr>
        <p:spPr>
          <a:xfrm>
            <a:off x="816550" y="4002225"/>
            <a:ext cx="258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lt1"/>
                </a:solidFill>
                <a:latin typeface="Nunito"/>
                <a:ea typeface="Nunito"/>
                <a:cs typeface="Nunito"/>
                <a:sym typeface="Nunito"/>
                <a:hlinkClick r:id="rId3">
                  <a:extLst>
                    <a:ext uri="{A12FA001-AC4F-418D-AE19-62706E023703}">
                      <ahyp:hlinkClr val="tx"/>
                    </a:ext>
                  </a:extLst>
                </a:hlinkClick>
              </a:rPr>
              <a:t>https://github.com/principles-of-ai</a:t>
            </a:r>
            <a:r>
              <a:rPr i="1" lang="en" sz="1200">
                <a:solidFill>
                  <a:schemeClr val="lt1"/>
                </a:solidFill>
                <a:latin typeface="Nunito"/>
                <a:ea typeface="Nunito"/>
                <a:cs typeface="Nunito"/>
                <a:sym typeface="Nunito"/>
              </a:rPr>
              <a:t> </a:t>
            </a:r>
            <a:endParaRPr i="1" sz="12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345" name="Google Shape;345;p22"/>
          <p:cNvSpPr txBox="1"/>
          <p:nvPr>
            <p:ph idx="1" type="body"/>
          </p:nvPr>
        </p:nvSpPr>
        <p:spPr>
          <a:xfrm>
            <a:off x="1303800" y="1532850"/>
            <a:ext cx="7030500" cy="27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D3B45"/>
                </a:solidFill>
                <a:highlight>
                  <a:schemeClr val="lt1"/>
                </a:highlight>
                <a:latin typeface="Arial"/>
                <a:ea typeface="Arial"/>
                <a:cs typeface="Arial"/>
                <a:sym typeface="Arial"/>
              </a:rPr>
              <a:t>Requirements:</a:t>
            </a:r>
            <a:endParaRPr b="1" sz="1200">
              <a:solidFill>
                <a:srgbClr val="2D3B45"/>
              </a:solidFill>
              <a:highlight>
                <a:schemeClr val="lt1"/>
              </a:highlight>
              <a:latin typeface="Arial"/>
              <a:ea typeface="Arial"/>
              <a:cs typeface="Arial"/>
              <a:sym typeface="Arial"/>
            </a:endParaRPr>
          </a:p>
          <a:p>
            <a:pPr indent="-304800" lvl="0" marL="457200" rtl="0" algn="l">
              <a:spcBef>
                <a:spcPts val="120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We need lots of images</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Image augmentation to assist in different viewing angles</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Labeling images is easy with folders</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Train the model and hopefully identify trees</a:t>
            </a:r>
            <a:endParaRPr sz="1200">
              <a:solidFill>
                <a:srgbClr val="2D3B45"/>
              </a:solidFill>
              <a:highlight>
                <a:schemeClr val="lt1"/>
              </a:highlight>
              <a:latin typeface="Arial"/>
              <a:ea typeface="Arial"/>
              <a:cs typeface="Arial"/>
              <a:sym typeface="Arial"/>
            </a:endParaRPr>
          </a:p>
          <a:p>
            <a:pPr indent="0" lvl="0" marL="0" rtl="0" algn="l">
              <a:spcBef>
                <a:spcPts val="1200"/>
              </a:spcBef>
              <a:spcAft>
                <a:spcPts val="0"/>
              </a:spcAft>
              <a:buNone/>
            </a:pPr>
            <a:r>
              <a:rPr b="1" lang="en" sz="1200">
                <a:solidFill>
                  <a:srgbClr val="2D3B45"/>
                </a:solidFill>
                <a:highlight>
                  <a:schemeClr val="lt1"/>
                </a:highlight>
                <a:latin typeface="Arial"/>
                <a:ea typeface="Arial"/>
                <a:cs typeface="Arial"/>
                <a:sym typeface="Arial"/>
              </a:rPr>
              <a:t>The (initial) image data set:</a:t>
            </a:r>
            <a:endParaRPr b="1" sz="1200">
              <a:solidFill>
                <a:srgbClr val="2D3B45"/>
              </a:solidFill>
              <a:highlight>
                <a:schemeClr val="lt1"/>
              </a:highlight>
              <a:latin typeface="Arial"/>
              <a:ea typeface="Arial"/>
              <a:cs typeface="Arial"/>
              <a:sym typeface="Arial"/>
            </a:endParaRPr>
          </a:p>
          <a:p>
            <a:pPr indent="-304800" lvl="0" marL="457200" rtl="0" algn="l">
              <a:spcBef>
                <a:spcPts val="120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Starting with 21 images of each class can we successfully classify trees? 84 images total</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Can we just duplicate the training images to generate more images?</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What about adding more epochs/rounds of training?</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What about adding/removing convolutional layers and pooling layers?</a:t>
            </a:r>
            <a:endParaRPr sz="1200">
              <a:solidFill>
                <a:srgbClr val="2D3B45"/>
              </a:solidFill>
              <a:highlight>
                <a:schemeClr val="lt1"/>
              </a:highlight>
              <a:latin typeface="Arial"/>
              <a:ea typeface="Arial"/>
              <a:cs typeface="Arial"/>
              <a:sym typeface="Arial"/>
            </a:endParaRPr>
          </a:p>
          <a:p>
            <a:pPr indent="0" lvl="0" marL="0" rtl="0" algn="l">
              <a:spcBef>
                <a:spcPts val="1200"/>
              </a:spcBef>
              <a:spcAft>
                <a:spcPts val="0"/>
              </a:spcAft>
              <a:buNone/>
            </a:pPr>
            <a:r>
              <a:t/>
            </a:r>
            <a:endParaRPr sz="1200">
              <a:solidFill>
                <a:srgbClr val="2D3B45"/>
              </a:solidFill>
              <a:highlight>
                <a:schemeClr val="lt1"/>
              </a:highlight>
              <a:latin typeface="Arial"/>
              <a:ea typeface="Arial"/>
              <a:cs typeface="Arial"/>
              <a:sym typeface="Arial"/>
            </a:endParaRPr>
          </a:p>
          <a:p>
            <a:pPr indent="0" lvl="0" marL="0" rtl="0" algn="l">
              <a:spcBef>
                <a:spcPts val="1200"/>
              </a:spcBef>
              <a:spcAft>
                <a:spcPts val="1200"/>
              </a:spcAft>
              <a:buNone/>
            </a:pPr>
            <a:r>
              <a:t/>
            </a:r>
            <a:endParaRPr sz="1200"/>
          </a:p>
        </p:txBody>
      </p:sp>
      <p:pic>
        <p:nvPicPr>
          <p:cNvPr id="346" name="Google Shape;346;p22"/>
          <p:cNvPicPr preferRelativeResize="0"/>
          <p:nvPr/>
        </p:nvPicPr>
        <p:blipFill>
          <a:blip r:embed="rId3">
            <a:alphaModFix/>
          </a:blip>
          <a:stretch>
            <a:fillRect/>
          </a:stretch>
        </p:blipFill>
        <p:spPr>
          <a:xfrm>
            <a:off x="4847450" y="2521575"/>
            <a:ext cx="3907033" cy="764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23"/>
          <p:cNvPicPr preferRelativeResize="0"/>
          <p:nvPr/>
        </p:nvPicPr>
        <p:blipFill>
          <a:blip r:embed="rId3">
            <a:alphaModFix/>
          </a:blip>
          <a:stretch>
            <a:fillRect/>
          </a:stretch>
        </p:blipFill>
        <p:spPr>
          <a:xfrm>
            <a:off x="2027132" y="0"/>
            <a:ext cx="5089736"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100"/>
              <a:t>Procedure</a:t>
            </a:r>
            <a:endParaRPr sz="3100"/>
          </a:p>
          <a:p>
            <a:pPr indent="0" lvl="0" marL="0" rtl="0" algn="l">
              <a:spcBef>
                <a:spcPts val="0"/>
              </a:spcBef>
              <a:spcAft>
                <a:spcPts val="0"/>
              </a:spcAft>
              <a:buNone/>
            </a:pPr>
            <a:r>
              <a:t/>
            </a:r>
            <a:endParaRPr/>
          </a:p>
        </p:txBody>
      </p:sp>
      <p:sp>
        <p:nvSpPr>
          <p:cNvPr id="357" name="Google Shape;357;p24"/>
          <p:cNvSpPr txBox="1"/>
          <p:nvPr>
            <p:ph idx="1" type="body"/>
          </p:nvPr>
        </p:nvSpPr>
        <p:spPr>
          <a:xfrm>
            <a:off x="1303800" y="1359750"/>
            <a:ext cx="5562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2D3B45"/>
                </a:solidFill>
                <a:highlight>
                  <a:schemeClr val="lt1"/>
                </a:highlight>
                <a:latin typeface="Arial"/>
                <a:ea typeface="Arial"/>
                <a:cs typeface="Arial"/>
                <a:sym typeface="Arial"/>
              </a:rPr>
              <a:t>With 84 images lets see what happens:</a:t>
            </a:r>
            <a:endParaRPr sz="1200">
              <a:solidFill>
                <a:srgbClr val="2D3B45"/>
              </a:solidFill>
              <a:highlight>
                <a:schemeClr val="lt1"/>
              </a:highlight>
              <a:latin typeface="Arial"/>
              <a:ea typeface="Arial"/>
              <a:cs typeface="Arial"/>
              <a:sym typeface="Arial"/>
            </a:endParaRPr>
          </a:p>
          <a:p>
            <a:pPr indent="-304800" lvl="0" marL="457200" rtl="0" algn="l">
              <a:spcBef>
                <a:spcPts val="120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Create a ConvNet to classify four classes: oak, tree, willow, yew</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Train the network 84*0.2 images and validate with the remaining 20%</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Augment the images</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Adjust epoch</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Adjust the learning rate</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84 images is not a lot of data, let’s also duplicate the images. </a:t>
            </a:r>
            <a:endParaRPr sz="1200">
              <a:solidFill>
                <a:srgbClr val="2D3B45"/>
              </a:solidFill>
              <a:highlight>
                <a:schemeClr val="lt1"/>
              </a:highlight>
              <a:latin typeface="Arial"/>
              <a:ea typeface="Arial"/>
              <a:cs typeface="Arial"/>
              <a:sym typeface="Arial"/>
            </a:endParaRPr>
          </a:p>
          <a:p>
            <a:pPr indent="0" lvl="0" marL="0" rtl="0" algn="l">
              <a:spcBef>
                <a:spcPts val="1200"/>
              </a:spcBef>
              <a:spcAft>
                <a:spcPts val="0"/>
              </a:spcAft>
              <a:buNone/>
            </a:pPr>
            <a:r>
              <a:rPr lang="en" sz="1200">
                <a:solidFill>
                  <a:srgbClr val="2D3B45"/>
                </a:solidFill>
                <a:highlight>
                  <a:schemeClr val="lt1"/>
                </a:highlight>
                <a:latin typeface="Arial"/>
                <a:ea typeface="Arial"/>
                <a:cs typeface="Arial"/>
                <a:sym typeface="Arial"/>
              </a:rPr>
              <a:t>The models of trees do not have much variance besides game color brightness and viewing angle</a:t>
            </a:r>
            <a:endParaRPr sz="1200">
              <a:solidFill>
                <a:srgbClr val="2D3B45"/>
              </a:solidFill>
              <a:highlight>
                <a:schemeClr val="lt1"/>
              </a:highlight>
              <a:latin typeface="Arial"/>
              <a:ea typeface="Arial"/>
              <a:cs typeface="Arial"/>
              <a:sym typeface="Arial"/>
            </a:endParaRPr>
          </a:p>
          <a:p>
            <a:pPr indent="0" lvl="0" marL="0" rtl="0" algn="l">
              <a:spcBef>
                <a:spcPts val="1200"/>
              </a:spcBef>
              <a:spcAft>
                <a:spcPts val="1200"/>
              </a:spcAft>
              <a:buNone/>
            </a:pPr>
            <a:r>
              <a:t/>
            </a:r>
            <a:endParaRPr sz="1200">
              <a:solidFill>
                <a:srgbClr val="2D3B45"/>
              </a:solidFill>
              <a:highlight>
                <a:schemeClr val="lt1"/>
              </a:highlight>
              <a:latin typeface="Arial"/>
              <a:ea typeface="Arial"/>
              <a:cs typeface="Arial"/>
              <a:sym typeface="Arial"/>
            </a:endParaRPr>
          </a:p>
        </p:txBody>
      </p:sp>
      <p:pic>
        <p:nvPicPr>
          <p:cNvPr id="358" name="Google Shape;358;p24"/>
          <p:cNvPicPr preferRelativeResize="0"/>
          <p:nvPr/>
        </p:nvPicPr>
        <p:blipFill>
          <a:blip r:embed="rId3">
            <a:alphaModFix/>
          </a:blip>
          <a:stretch>
            <a:fillRect/>
          </a:stretch>
        </p:blipFill>
        <p:spPr>
          <a:xfrm>
            <a:off x="3775452" y="3542727"/>
            <a:ext cx="5368551" cy="1600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 Training Accuracy</a:t>
            </a:r>
            <a:endParaRPr/>
          </a:p>
        </p:txBody>
      </p:sp>
      <p:sp>
        <p:nvSpPr>
          <p:cNvPr id="364" name="Google Shape;364;p25"/>
          <p:cNvSpPr txBox="1"/>
          <p:nvPr/>
        </p:nvSpPr>
        <p:spPr>
          <a:xfrm>
            <a:off x="1816425" y="4697650"/>
            <a:ext cx="81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Fig 1</a:t>
            </a:r>
            <a:endParaRPr>
              <a:latin typeface="Nunito"/>
              <a:ea typeface="Nunito"/>
              <a:cs typeface="Nunito"/>
              <a:sym typeface="Nunito"/>
            </a:endParaRPr>
          </a:p>
        </p:txBody>
      </p:sp>
      <p:sp>
        <p:nvSpPr>
          <p:cNvPr id="365" name="Google Shape;365;p25"/>
          <p:cNvSpPr txBox="1"/>
          <p:nvPr/>
        </p:nvSpPr>
        <p:spPr>
          <a:xfrm>
            <a:off x="5423700" y="4697650"/>
            <a:ext cx="21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Fig 2 augmented images</a:t>
            </a:r>
            <a:endParaRPr>
              <a:latin typeface="Nunito"/>
              <a:ea typeface="Nunito"/>
              <a:cs typeface="Nunito"/>
              <a:sym typeface="Nunito"/>
            </a:endParaRPr>
          </a:p>
        </p:txBody>
      </p:sp>
      <p:sp>
        <p:nvSpPr>
          <p:cNvPr id="366" name="Google Shape;366;p25"/>
          <p:cNvSpPr txBox="1"/>
          <p:nvPr/>
        </p:nvSpPr>
        <p:spPr>
          <a:xfrm>
            <a:off x="803250" y="1269275"/>
            <a:ext cx="285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84 images, epoch 15</a:t>
            </a:r>
            <a:endParaRPr>
              <a:latin typeface="Nunito"/>
              <a:ea typeface="Nunito"/>
              <a:cs typeface="Nunito"/>
              <a:sym typeface="Nunito"/>
            </a:endParaRPr>
          </a:p>
        </p:txBody>
      </p:sp>
      <p:sp>
        <p:nvSpPr>
          <p:cNvPr id="367" name="Google Shape;367;p25"/>
          <p:cNvSpPr txBox="1"/>
          <p:nvPr/>
        </p:nvSpPr>
        <p:spPr>
          <a:xfrm>
            <a:off x="4955725" y="1269275"/>
            <a:ext cx="281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84</a:t>
            </a:r>
            <a:r>
              <a:rPr lang="en">
                <a:latin typeface="Nunito"/>
                <a:ea typeface="Nunito"/>
                <a:cs typeface="Nunito"/>
                <a:sym typeface="Nunito"/>
              </a:rPr>
              <a:t> images, epoch 15</a:t>
            </a:r>
            <a:endParaRPr>
              <a:latin typeface="Nunito"/>
              <a:ea typeface="Nunito"/>
              <a:cs typeface="Nunito"/>
              <a:sym typeface="Nunito"/>
            </a:endParaRPr>
          </a:p>
        </p:txBody>
      </p:sp>
      <p:pic>
        <p:nvPicPr>
          <p:cNvPr id="368" name="Google Shape;368;p25"/>
          <p:cNvPicPr preferRelativeResize="0"/>
          <p:nvPr/>
        </p:nvPicPr>
        <p:blipFill>
          <a:blip r:embed="rId3">
            <a:alphaModFix/>
          </a:blip>
          <a:stretch>
            <a:fillRect/>
          </a:stretch>
        </p:blipFill>
        <p:spPr>
          <a:xfrm>
            <a:off x="599588" y="1821875"/>
            <a:ext cx="3258818" cy="2723375"/>
          </a:xfrm>
          <a:prstGeom prst="rect">
            <a:avLst/>
          </a:prstGeom>
          <a:noFill/>
          <a:ln>
            <a:noFill/>
          </a:ln>
        </p:spPr>
      </p:pic>
      <p:pic>
        <p:nvPicPr>
          <p:cNvPr id="369" name="Google Shape;369;p25"/>
          <p:cNvPicPr preferRelativeResize="0"/>
          <p:nvPr/>
        </p:nvPicPr>
        <p:blipFill>
          <a:blip r:embed="rId4">
            <a:alphaModFix/>
          </a:blip>
          <a:stretch>
            <a:fillRect/>
          </a:stretch>
        </p:blipFill>
        <p:spPr>
          <a:xfrm>
            <a:off x="4803581" y="1821875"/>
            <a:ext cx="3291130" cy="2723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Confusion Matrix</a:t>
            </a:r>
            <a:endParaRPr/>
          </a:p>
        </p:txBody>
      </p:sp>
      <p:sp>
        <p:nvSpPr>
          <p:cNvPr id="375" name="Google Shape;375;p26"/>
          <p:cNvSpPr txBox="1"/>
          <p:nvPr/>
        </p:nvSpPr>
        <p:spPr>
          <a:xfrm>
            <a:off x="1074550" y="4697650"/>
            <a:ext cx="241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Fig 1</a:t>
            </a:r>
            <a:endParaRPr>
              <a:latin typeface="Nunito"/>
              <a:ea typeface="Nunito"/>
              <a:cs typeface="Nunito"/>
              <a:sym typeface="Nunito"/>
            </a:endParaRPr>
          </a:p>
        </p:txBody>
      </p:sp>
      <p:sp>
        <p:nvSpPr>
          <p:cNvPr id="376" name="Google Shape;376;p26"/>
          <p:cNvSpPr txBox="1"/>
          <p:nvPr/>
        </p:nvSpPr>
        <p:spPr>
          <a:xfrm>
            <a:off x="5254700" y="4697650"/>
            <a:ext cx="241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Fig 2</a:t>
            </a:r>
            <a:endParaRPr>
              <a:latin typeface="Nunito"/>
              <a:ea typeface="Nunito"/>
              <a:cs typeface="Nunito"/>
              <a:sym typeface="Nunito"/>
            </a:endParaRPr>
          </a:p>
        </p:txBody>
      </p:sp>
      <p:sp>
        <p:nvSpPr>
          <p:cNvPr id="377" name="Google Shape;377;p26"/>
          <p:cNvSpPr txBox="1"/>
          <p:nvPr/>
        </p:nvSpPr>
        <p:spPr>
          <a:xfrm>
            <a:off x="5254700" y="0"/>
            <a:ext cx="3889200" cy="19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a:t>
            </a:r>
            <a:r>
              <a:rPr lang="en" sz="1050">
                <a:solidFill>
                  <a:schemeClr val="dk2"/>
                </a:solidFill>
                <a:latin typeface="Courier New"/>
                <a:ea typeface="Courier New"/>
                <a:cs typeface="Courier New"/>
                <a:sym typeface="Courier New"/>
              </a:rPr>
              <a:t>precision    recall  f1-score</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oak       0.24      0.29      0.26</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tree       0.27      0.25      0.26</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willow       0.17      0.12      0.14</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yew       0.30      0.33      0.32</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accuracy                           0.25</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macro avg       0.24      0.25      0.24</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weighted avg       0.24      0.25      0.24</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100">
              <a:solidFill>
                <a:schemeClr val="dk2"/>
              </a:solidFill>
            </a:endParaRPr>
          </a:p>
          <a:p>
            <a:pPr indent="0" lvl="0" marL="0" rtl="0" algn="ctr">
              <a:spcBef>
                <a:spcPts val="0"/>
              </a:spcBef>
              <a:spcAft>
                <a:spcPts val="0"/>
              </a:spcAft>
              <a:buNone/>
            </a:pPr>
            <a:r>
              <a:rPr b="1" lang="en" sz="1100">
                <a:solidFill>
                  <a:schemeClr val="dk2"/>
                </a:solidFill>
              </a:rPr>
              <a:t>Metrics for Fig 2</a:t>
            </a:r>
            <a:endParaRPr b="1" sz="1100">
              <a:solidFill>
                <a:schemeClr val="dk2"/>
              </a:solidFill>
            </a:endParaRPr>
          </a:p>
        </p:txBody>
      </p:sp>
      <p:pic>
        <p:nvPicPr>
          <p:cNvPr id="378" name="Google Shape;378;p26"/>
          <p:cNvPicPr preferRelativeResize="0"/>
          <p:nvPr/>
        </p:nvPicPr>
        <p:blipFill>
          <a:blip r:embed="rId3">
            <a:alphaModFix/>
          </a:blip>
          <a:stretch>
            <a:fillRect/>
          </a:stretch>
        </p:blipFill>
        <p:spPr>
          <a:xfrm>
            <a:off x="5025350" y="1858375"/>
            <a:ext cx="2981734" cy="2794975"/>
          </a:xfrm>
          <a:prstGeom prst="rect">
            <a:avLst/>
          </a:prstGeom>
          <a:noFill/>
          <a:ln>
            <a:noFill/>
          </a:ln>
        </p:spPr>
      </p:pic>
      <p:pic>
        <p:nvPicPr>
          <p:cNvPr id="379" name="Google Shape;379;p26"/>
          <p:cNvPicPr preferRelativeResize="0"/>
          <p:nvPr/>
        </p:nvPicPr>
        <p:blipFill>
          <a:blip r:embed="rId4">
            <a:alphaModFix/>
          </a:blip>
          <a:stretch>
            <a:fillRect/>
          </a:stretch>
        </p:blipFill>
        <p:spPr>
          <a:xfrm>
            <a:off x="737975" y="1663863"/>
            <a:ext cx="3204877" cy="29894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Augmented images</a:t>
            </a:r>
            <a:r>
              <a:rPr lang="en"/>
              <a:t> - Confusion Matrix</a:t>
            </a:r>
            <a:endParaRPr/>
          </a:p>
        </p:txBody>
      </p:sp>
      <p:sp>
        <p:nvSpPr>
          <p:cNvPr id="385" name="Google Shape;385;p27"/>
          <p:cNvSpPr txBox="1"/>
          <p:nvPr/>
        </p:nvSpPr>
        <p:spPr>
          <a:xfrm>
            <a:off x="991500" y="4697650"/>
            <a:ext cx="2569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Fig 1</a:t>
            </a:r>
            <a:endParaRPr>
              <a:latin typeface="Nunito"/>
              <a:ea typeface="Nunito"/>
              <a:cs typeface="Nunito"/>
              <a:sym typeface="Nunito"/>
            </a:endParaRPr>
          </a:p>
        </p:txBody>
      </p:sp>
      <p:sp>
        <p:nvSpPr>
          <p:cNvPr id="386" name="Google Shape;386;p27"/>
          <p:cNvSpPr txBox="1"/>
          <p:nvPr/>
        </p:nvSpPr>
        <p:spPr>
          <a:xfrm>
            <a:off x="5149500" y="4617050"/>
            <a:ext cx="245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Fig 2</a:t>
            </a:r>
            <a:endParaRPr>
              <a:latin typeface="Nunito"/>
              <a:ea typeface="Nunito"/>
              <a:cs typeface="Nunito"/>
              <a:sym typeface="Nunito"/>
            </a:endParaRPr>
          </a:p>
        </p:txBody>
      </p:sp>
      <p:pic>
        <p:nvPicPr>
          <p:cNvPr id="387" name="Google Shape;387;p27"/>
          <p:cNvPicPr preferRelativeResize="0"/>
          <p:nvPr/>
        </p:nvPicPr>
        <p:blipFill>
          <a:blip r:embed="rId3">
            <a:alphaModFix/>
          </a:blip>
          <a:stretch>
            <a:fillRect/>
          </a:stretch>
        </p:blipFill>
        <p:spPr>
          <a:xfrm>
            <a:off x="797301" y="1597891"/>
            <a:ext cx="3118850" cy="2947358"/>
          </a:xfrm>
          <a:prstGeom prst="rect">
            <a:avLst/>
          </a:prstGeom>
          <a:noFill/>
          <a:ln>
            <a:noFill/>
          </a:ln>
        </p:spPr>
      </p:pic>
      <p:pic>
        <p:nvPicPr>
          <p:cNvPr id="388" name="Google Shape;388;p27"/>
          <p:cNvPicPr preferRelativeResize="0"/>
          <p:nvPr/>
        </p:nvPicPr>
        <p:blipFill>
          <a:blip r:embed="rId4">
            <a:alphaModFix/>
          </a:blip>
          <a:stretch>
            <a:fillRect/>
          </a:stretch>
        </p:blipFill>
        <p:spPr>
          <a:xfrm>
            <a:off x="4942451" y="1597875"/>
            <a:ext cx="3118857" cy="2947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Unseen model prediction</a:t>
            </a:r>
            <a:endParaRPr/>
          </a:p>
        </p:txBody>
      </p:sp>
      <p:sp>
        <p:nvSpPr>
          <p:cNvPr id="394" name="Google Shape;394;p28"/>
          <p:cNvSpPr txBox="1"/>
          <p:nvPr/>
        </p:nvSpPr>
        <p:spPr>
          <a:xfrm>
            <a:off x="5067838" y="1197675"/>
            <a:ext cx="409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Fig 2. 15 epochs, augmented images</a:t>
            </a:r>
            <a:endParaRPr>
              <a:latin typeface="Nunito"/>
              <a:ea typeface="Nunito"/>
              <a:cs typeface="Nunito"/>
              <a:sym typeface="Nunito"/>
            </a:endParaRPr>
          </a:p>
        </p:txBody>
      </p:sp>
      <p:sp>
        <p:nvSpPr>
          <p:cNvPr id="395" name="Google Shape;395;p28"/>
          <p:cNvSpPr txBox="1"/>
          <p:nvPr/>
        </p:nvSpPr>
        <p:spPr>
          <a:xfrm>
            <a:off x="-12" y="1274000"/>
            <a:ext cx="409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Fig 1. 15 epochs</a:t>
            </a:r>
            <a:endParaRPr>
              <a:latin typeface="Nunito"/>
              <a:ea typeface="Nunito"/>
              <a:cs typeface="Nunito"/>
              <a:sym typeface="Nunito"/>
            </a:endParaRPr>
          </a:p>
        </p:txBody>
      </p:sp>
      <p:pic>
        <p:nvPicPr>
          <p:cNvPr id="396" name="Google Shape;396;p28"/>
          <p:cNvPicPr preferRelativeResize="0"/>
          <p:nvPr/>
        </p:nvPicPr>
        <p:blipFill>
          <a:blip r:embed="rId3">
            <a:alphaModFix/>
          </a:blip>
          <a:stretch>
            <a:fillRect/>
          </a:stretch>
        </p:blipFill>
        <p:spPr>
          <a:xfrm>
            <a:off x="4600149" y="1661413"/>
            <a:ext cx="4543851" cy="2722625"/>
          </a:xfrm>
          <a:prstGeom prst="rect">
            <a:avLst/>
          </a:prstGeom>
          <a:noFill/>
          <a:ln>
            <a:noFill/>
          </a:ln>
        </p:spPr>
      </p:pic>
      <p:pic>
        <p:nvPicPr>
          <p:cNvPr id="397" name="Google Shape;397;p28"/>
          <p:cNvPicPr preferRelativeResize="0"/>
          <p:nvPr/>
        </p:nvPicPr>
        <p:blipFill>
          <a:blip r:embed="rId4">
            <a:alphaModFix/>
          </a:blip>
          <a:stretch>
            <a:fillRect/>
          </a:stretch>
        </p:blipFill>
        <p:spPr>
          <a:xfrm>
            <a:off x="74900" y="1674200"/>
            <a:ext cx="4497101" cy="26970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Recipe changes</a:t>
            </a:r>
            <a:endParaRPr/>
          </a:p>
        </p:txBody>
      </p:sp>
      <p:sp>
        <p:nvSpPr>
          <p:cNvPr id="403" name="Google Shape;403;p29"/>
          <p:cNvSpPr txBox="1"/>
          <p:nvPr>
            <p:ph idx="1" type="body"/>
          </p:nvPr>
        </p:nvSpPr>
        <p:spPr>
          <a:xfrm>
            <a:off x="591575" y="1409675"/>
            <a:ext cx="30846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latin typeface="Maven Pro"/>
                <a:ea typeface="Maven Pro"/>
                <a:cs typeface="Maven Pro"/>
                <a:sym typeface="Maven Pro"/>
              </a:rPr>
              <a:t>Add a ton of epochs</a:t>
            </a:r>
            <a:endParaRPr b="1" sz="1500">
              <a:latin typeface="Maven Pro"/>
              <a:ea typeface="Maven Pro"/>
              <a:cs typeface="Maven Pro"/>
              <a:sym typeface="Maven Pro"/>
            </a:endParaRPr>
          </a:p>
          <a:p>
            <a:pPr indent="0" lvl="0" marL="0" rtl="0" algn="l">
              <a:lnSpc>
                <a:spcPct val="100000"/>
              </a:lnSpc>
              <a:spcBef>
                <a:spcPts val="0"/>
              </a:spcBef>
              <a:spcAft>
                <a:spcPts val="0"/>
              </a:spcAft>
              <a:buNone/>
            </a:pPr>
            <a:r>
              <a:t/>
            </a:r>
            <a:endParaRPr b="1" sz="1500">
              <a:latin typeface="Maven Pro"/>
              <a:ea typeface="Maven Pro"/>
              <a:cs typeface="Maven Pro"/>
              <a:sym typeface="Maven Pro"/>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15, 50, and 100</a:t>
            </a:r>
            <a:endParaRPr sz="1200">
              <a:solidFill>
                <a:srgbClr val="2D3B45"/>
              </a:solidFill>
              <a:highlight>
                <a:schemeClr val="lt1"/>
              </a:highlight>
              <a:latin typeface="Arial"/>
              <a:ea typeface="Arial"/>
              <a:cs typeface="Arial"/>
              <a:sym typeface="Arial"/>
            </a:endParaRPr>
          </a:p>
          <a:p>
            <a:pPr indent="0" lvl="0" marL="0" rtl="0" algn="l">
              <a:spcBef>
                <a:spcPts val="1200"/>
              </a:spcBef>
              <a:spcAft>
                <a:spcPts val="1200"/>
              </a:spcAft>
              <a:buNone/>
            </a:pPr>
            <a:r>
              <a:t/>
            </a:r>
            <a:endParaRPr sz="1200">
              <a:solidFill>
                <a:srgbClr val="2D3B45"/>
              </a:solidFill>
              <a:highlight>
                <a:schemeClr val="lt1"/>
              </a:highlight>
              <a:latin typeface="Arial"/>
              <a:ea typeface="Arial"/>
              <a:cs typeface="Arial"/>
              <a:sym typeface="Arial"/>
            </a:endParaRPr>
          </a:p>
        </p:txBody>
      </p:sp>
      <p:pic>
        <p:nvPicPr>
          <p:cNvPr id="404" name="Google Shape;404;p29"/>
          <p:cNvPicPr preferRelativeResize="0"/>
          <p:nvPr/>
        </p:nvPicPr>
        <p:blipFill>
          <a:blip r:embed="rId3">
            <a:alphaModFix/>
          </a:blip>
          <a:stretch>
            <a:fillRect/>
          </a:stretch>
        </p:blipFill>
        <p:spPr>
          <a:xfrm>
            <a:off x="913525" y="2348400"/>
            <a:ext cx="2790900" cy="2767450"/>
          </a:xfrm>
          <a:prstGeom prst="rect">
            <a:avLst/>
          </a:prstGeom>
          <a:noFill/>
          <a:ln>
            <a:noFill/>
          </a:ln>
        </p:spPr>
      </p:pic>
      <p:sp>
        <p:nvSpPr>
          <p:cNvPr id="405" name="Google Shape;405;p29"/>
          <p:cNvSpPr txBox="1"/>
          <p:nvPr>
            <p:ph idx="1" type="body"/>
          </p:nvPr>
        </p:nvSpPr>
        <p:spPr>
          <a:xfrm>
            <a:off x="4508875" y="1551000"/>
            <a:ext cx="3084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latin typeface="Maven Pro"/>
                <a:ea typeface="Maven Pro"/>
                <a:cs typeface="Maven Pro"/>
                <a:sym typeface="Maven Pro"/>
              </a:rPr>
              <a:t>Augmented images</a:t>
            </a:r>
            <a:endParaRPr sz="1200">
              <a:solidFill>
                <a:srgbClr val="2D3B45"/>
              </a:solidFill>
              <a:highlight>
                <a:schemeClr val="lt1"/>
              </a:highlight>
              <a:latin typeface="Arial"/>
              <a:ea typeface="Arial"/>
              <a:cs typeface="Arial"/>
              <a:sym typeface="Arial"/>
            </a:endParaRPr>
          </a:p>
          <a:p>
            <a:pPr indent="0" lvl="0" marL="0" rtl="0" algn="l">
              <a:spcBef>
                <a:spcPts val="1200"/>
              </a:spcBef>
              <a:spcAft>
                <a:spcPts val="1200"/>
              </a:spcAft>
              <a:buNone/>
            </a:pPr>
            <a:r>
              <a:t/>
            </a:r>
            <a:endParaRPr sz="1200">
              <a:solidFill>
                <a:srgbClr val="2D3B45"/>
              </a:solidFill>
              <a:highlight>
                <a:schemeClr val="lt1"/>
              </a:highlight>
              <a:latin typeface="Arial"/>
              <a:ea typeface="Arial"/>
              <a:cs typeface="Arial"/>
              <a:sym typeface="Arial"/>
            </a:endParaRPr>
          </a:p>
        </p:txBody>
      </p:sp>
      <p:pic>
        <p:nvPicPr>
          <p:cNvPr id="406" name="Google Shape;406;p29"/>
          <p:cNvPicPr preferRelativeResize="0"/>
          <p:nvPr/>
        </p:nvPicPr>
        <p:blipFill>
          <a:blip r:embed="rId4">
            <a:alphaModFix/>
          </a:blip>
          <a:stretch>
            <a:fillRect/>
          </a:stretch>
        </p:blipFill>
        <p:spPr>
          <a:xfrm>
            <a:off x="4508870" y="2199500"/>
            <a:ext cx="2784675" cy="2767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Recipe changes</a:t>
            </a:r>
            <a:endParaRPr/>
          </a:p>
        </p:txBody>
      </p:sp>
      <p:sp>
        <p:nvSpPr>
          <p:cNvPr id="412" name="Google Shape;412;p30"/>
          <p:cNvSpPr txBox="1"/>
          <p:nvPr>
            <p:ph idx="1" type="body"/>
          </p:nvPr>
        </p:nvSpPr>
        <p:spPr>
          <a:xfrm>
            <a:off x="591575" y="1409675"/>
            <a:ext cx="6456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latin typeface="Maven Pro"/>
                <a:ea typeface="Maven Pro"/>
                <a:cs typeface="Maven Pro"/>
                <a:sym typeface="Maven Pro"/>
              </a:rPr>
              <a:t>Create d</a:t>
            </a:r>
            <a:r>
              <a:rPr b="1" lang="en" sz="1500">
                <a:latin typeface="Maven Pro"/>
                <a:ea typeface="Maven Pro"/>
                <a:cs typeface="Maven Pro"/>
                <a:sym typeface="Maven Pro"/>
              </a:rPr>
              <a:t>uplicate images, more epochs, use augmented images</a:t>
            </a:r>
            <a:endParaRPr b="1" sz="1500">
              <a:latin typeface="Maven Pro"/>
              <a:ea typeface="Maven Pro"/>
              <a:cs typeface="Maven Pro"/>
              <a:sym typeface="Maven Pro"/>
            </a:endParaRPr>
          </a:p>
          <a:p>
            <a:pPr indent="0" lvl="0" marL="0" rtl="0" algn="l">
              <a:lnSpc>
                <a:spcPct val="100000"/>
              </a:lnSpc>
              <a:spcBef>
                <a:spcPts val="0"/>
              </a:spcBef>
              <a:spcAft>
                <a:spcPts val="0"/>
              </a:spcAft>
              <a:buNone/>
            </a:pPr>
            <a:r>
              <a:t/>
            </a:r>
            <a:endParaRPr b="1" sz="1500">
              <a:latin typeface="Maven Pro"/>
              <a:ea typeface="Maven Pro"/>
              <a:cs typeface="Maven Pro"/>
              <a:sym typeface="Maven Pro"/>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15, 50</a:t>
            </a:r>
            <a:r>
              <a:rPr lang="en" sz="1200">
                <a:solidFill>
                  <a:srgbClr val="2D3B45"/>
                </a:solidFill>
                <a:highlight>
                  <a:schemeClr val="lt1"/>
                </a:highlight>
                <a:latin typeface="Arial"/>
                <a:ea typeface="Arial"/>
                <a:cs typeface="Arial"/>
                <a:sym typeface="Arial"/>
              </a:rPr>
              <a:t>, 100 epochs</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~1200 images in each class</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I think it’s time to reduce epochs</a:t>
            </a:r>
            <a:endParaRPr sz="1200">
              <a:solidFill>
                <a:srgbClr val="2D3B45"/>
              </a:solidFill>
              <a:highlight>
                <a:schemeClr val="lt1"/>
              </a:highlight>
              <a:latin typeface="Arial"/>
              <a:ea typeface="Arial"/>
              <a:cs typeface="Arial"/>
              <a:sym typeface="Arial"/>
            </a:endParaRPr>
          </a:p>
          <a:p>
            <a:pPr indent="0" lvl="0" marL="0" rtl="0" algn="l">
              <a:spcBef>
                <a:spcPts val="1200"/>
              </a:spcBef>
              <a:spcAft>
                <a:spcPts val="0"/>
              </a:spcAft>
              <a:buNone/>
            </a:pPr>
            <a:r>
              <a:t/>
            </a:r>
            <a:endParaRPr sz="1200">
              <a:solidFill>
                <a:srgbClr val="2D3B45"/>
              </a:solidFill>
              <a:highlight>
                <a:schemeClr val="lt1"/>
              </a:highlight>
              <a:latin typeface="Arial"/>
              <a:ea typeface="Arial"/>
              <a:cs typeface="Arial"/>
              <a:sym typeface="Arial"/>
            </a:endParaRPr>
          </a:p>
          <a:p>
            <a:pPr indent="0" lvl="0" marL="0" rtl="0" algn="l">
              <a:spcBef>
                <a:spcPts val="1200"/>
              </a:spcBef>
              <a:spcAft>
                <a:spcPts val="1200"/>
              </a:spcAft>
              <a:buNone/>
            </a:pPr>
            <a:r>
              <a:t/>
            </a:r>
            <a:endParaRPr sz="1200">
              <a:solidFill>
                <a:srgbClr val="2D3B45"/>
              </a:solidFill>
              <a:highlight>
                <a:schemeClr val="lt1"/>
              </a:highlight>
              <a:latin typeface="Arial"/>
              <a:ea typeface="Arial"/>
              <a:cs typeface="Arial"/>
              <a:sym typeface="Arial"/>
            </a:endParaRPr>
          </a:p>
        </p:txBody>
      </p:sp>
      <p:pic>
        <p:nvPicPr>
          <p:cNvPr id="413" name="Google Shape;413;p30"/>
          <p:cNvPicPr preferRelativeResize="0"/>
          <p:nvPr/>
        </p:nvPicPr>
        <p:blipFill>
          <a:blip r:embed="rId3">
            <a:alphaModFix/>
          </a:blip>
          <a:stretch>
            <a:fillRect/>
          </a:stretch>
        </p:blipFill>
        <p:spPr>
          <a:xfrm>
            <a:off x="3995275" y="1895775"/>
            <a:ext cx="3172175" cy="3120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Recipe changes</a:t>
            </a:r>
            <a:endParaRPr/>
          </a:p>
        </p:txBody>
      </p:sp>
      <p:sp>
        <p:nvSpPr>
          <p:cNvPr id="419" name="Google Shape;419;p31"/>
          <p:cNvSpPr txBox="1"/>
          <p:nvPr>
            <p:ph idx="1" type="body"/>
          </p:nvPr>
        </p:nvSpPr>
        <p:spPr>
          <a:xfrm>
            <a:off x="591575" y="1409675"/>
            <a:ext cx="60084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latin typeface="Maven Pro"/>
                <a:ea typeface="Maven Pro"/>
                <a:cs typeface="Maven Pro"/>
                <a:sym typeface="Maven Pro"/>
              </a:rPr>
              <a:t>Learning rate changes, 1200</a:t>
            </a:r>
            <a:r>
              <a:rPr b="1" lang="en" sz="1500">
                <a:latin typeface="Maven Pro"/>
                <a:ea typeface="Maven Pro"/>
                <a:cs typeface="Maven Pro"/>
                <a:sym typeface="Maven Pro"/>
              </a:rPr>
              <a:t> images and 10 epochs</a:t>
            </a:r>
            <a:endParaRPr b="1" sz="1500">
              <a:latin typeface="Maven Pro"/>
              <a:ea typeface="Maven Pro"/>
              <a:cs typeface="Maven Pro"/>
              <a:sym typeface="Maven Pro"/>
            </a:endParaRPr>
          </a:p>
          <a:p>
            <a:pPr indent="0" lvl="0" marL="0" rtl="0" algn="l">
              <a:lnSpc>
                <a:spcPct val="100000"/>
              </a:lnSpc>
              <a:spcBef>
                <a:spcPts val="0"/>
              </a:spcBef>
              <a:spcAft>
                <a:spcPts val="0"/>
              </a:spcAft>
              <a:buNone/>
            </a:pPr>
            <a:r>
              <a:t/>
            </a:r>
            <a:endParaRPr b="1" sz="1500">
              <a:latin typeface="Maven Pro"/>
              <a:ea typeface="Maven Pro"/>
              <a:cs typeface="Maven Pro"/>
              <a:sym typeface="Maven Pro"/>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0.001 is the default rate</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Try using 0.0001, 0.0025, and 0.025</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Extreme changes:</a:t>
            </a:r>
            <a:endParaRPr sz="1200">
              <a:solidFill>
                <a:srgbClr val="2D3B45"/>
              </a:solidFill>
              <a:highlight>
                <a:schemeClr val="lt1"/>
              </a:highlight>
              <a:latin typeface="Arial"/>
              <a:ea typeface="Arial"/>
              <a:cs typeface="Arial"/>
              <a:sym typeface="Arial"/>
            </a:endParaRPr>
          </a:p>
          <a:p>
            <a:pPr indent="-304800" lvl="1" marL="9144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0.0001 (Extreme low)</a:t>
            </a:r>
            <a:endParaRPr sz="1200">
              <a:solidFill>
                <a:srgbClr val="2D3B45"/>
              </a:solidFill>
              <a:highlight>
                <a:schemeClr val="lt1"/>
              </a:highlight>
              <a:latin typeface="Arial"/>
              <a:ea typeface="Arial"/>
              <a:cs typeface="Arial"/>
              <a:sym typeface="Arial"/>
            </a:endParaRPr>
          </a:p>
          <a:p>
            <a:pPr indent="-304800" lvl="1" marL="9144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0.025 (Extreme high)</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Normal change:</a:t>
            </a:r>
            <a:endParaRPr sz="1200">
              <a:solidFill>
                <a:srgbClr val="2D3B45"/>
              </a:solidFill>
              <a:highlight>
                <a:schemeClr val="lt1"/>
              </a:highlight>
              <a:latin typeface="Arial"/>
              <a:ea typeface="Arial"/>
              <a:cs typeface="Arial"/>
              <a:sym typeface="Arial"/>
            </a:endParaRPr>
          </a:p>
          <a:p>
            <a:pPr indent="-304800" lvl="1" marL="9144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0.0025</a:t>
            </a:r>
            <a:endParaRPr sz="1200">
              <a:solidFill>
                <a:srgbClr val="2D3B45"/>
              </a:solidFill>
              <a:highlight>
                <a:schemeClr val="lt1"/>
              </a:highlight>
              <a:latin typeface="Arial"/>
              <a:ea typeface="Arial"/>
              <a:cs typeface="Arial"/>
              <a:sym typeface="Arial"/>
            </a:endParaRPr>
          </a:p>
          <a:p>
            <a:pPr indent="-304800" lvl="0" marL="457200" rtl="0" algn="l">
              <a:spcBef>
                <a:spcPts val="0"/>
              </a:spcBef>
              <a:spcAft>
                <a:spcPts val="0"/>
              </a:spcAft>
              <a:buClr>
                <a:srgbClr val="2D3B45"/>
              </a:buClr>
              <a:buSzPts val="1200"/>
              <a:buFont typeface="Arial"/>
              <a:buChar char="●"/>
            </a:pPr>
            <a:r>
              <a:rPr lang="en" sz="1200">
                <a:solidFill>
                  <a:srgbClr val="2D3B45"/>
                </a:solidFill>
                <a:highlight>
                  <a:schemeClr val="lt1"/>
                </a:highlight>
                <a:latin typeface="Arial"/>
                <a:ea typeface="Arial"/>
                <a:cs typeface="Arial"/>
                <a:sym typeface="Arial"/>
              </a:rPr>
              <a:t>LR has the most impact</a:t>
            </a:r>
            <a:endParaRPr sz="1200">
              <a:solidFill>
                <a:srgbClr val="2D3B45"/>
              </a:solidFill>
              <a:highlight>
                <a:schemeClr val="lt1"/>
              </a:highlight>
              <a:latin typeface="Arial"/>
              <a:ea typeface="Arial"/>
              <a:cs typeface="Arial"/>
              <a:sym typeface="Arial"/>
            </a:endParaRPr>
          </a:p>
          <a:p>
            <a:pPr indent="0" lvl="0" marL="0" rtl="0" algn="l">
              <a:spcBef>
                <a:spcPts val="1200"/>
              </a:spcBef>
              <a:spcAft>
                <a:spcPts val="0"/>
              </a:spcAft>
              <a:buNone/>
            </a:pPr>
            <a:r>
              <a:t/>
            </a:r>
            <a:endParaRPr sz="1200">
              <a:solidFill>
                <a:srgbClr val="2D3B45"/>
              </a:solidFill>
              <a:highlight>
                <a:schemeClr val="lt1"/>
              </a:highlight>
              <a:latin typeface="Arial"/>
              <a:ea typeface="Arial"/>
              <a:cs typeface="Arial"/>
              <a:sym typeface="Arial"/>
            </a:endParaRPr>
          </a:p>
          <a:p>
            <a:pPr indent="0" lvl="0" marL="0" rtl="0" algn="l">
              <a:spcBef>
                <a:spcPts val="1200"/>
              </a:spcBef>
              <a:spcAft>
                <a:spcPts val="1200"/>
              </a:spcAft>
              <a:buNone/>
            </a:pPr>
            <a:r>
              <a:t/>
            </a:r>
            <a:endParaRPr sz="1200">
              <a:solidFill>
                <a:srgbClr val="2D3B45"/>
              </a:solidFill>
              <a:highlight>
                <a:schemeClr val="lt1"/>
              </a:highlight>
              <a:latin typeface="Arial"/>
              <a:ea typeface="Arial"/>
              <a:cs typeface="Arial"/>
              <a:sym typeface="Arial"/>
            </a:endParaRPr>
          </a:p>
        </p:txBody>
      </p:sp>
      <p:pic>
        <p:nvPicPr>
          <p:cNvPr id="420" name="Google Shape;420;p31"/>
          <p:cNvPicPr preferRelativeResize="0"/>
          <p:nvPr/>
        </p:nvPicPr>
        <p:blipFill>
          <a:blip r:embed="rId3">
            <a:alphaModFix/>
          </a:blip>
          <a:stretch>
            <a:fillRect/>
          </a:stretch>
        </p:blipFill>
        <p:spPr>
          <a:xfrm>
            <a:off x="3992375" y="1894250"/>
            <a:ext cx="3377025" cy="307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492950" y="1613825"/>
            <a:ext cx="51486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Tree classification using game data</a:t>
            </a:r>
            <a:endParaRPr/>
          </a:p>
        </p:txBody>
      </p:sp>
      <p:sp>
        <p:nvSpPr>
          <p:cNvPr id="285" name="Google Shape;285;p14"/>
          <p:cNvSpPr txBox="1"/>
          <p:nvPr>
            <p:ph idx="1" type="subTitle"/>
          </p:nvPr>
        </p:nvSpPr>
        <p:spPr>
          <a:xfrm>
            <a:off x="824000" y="32378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Kyle Andrews</a:t>
            </a:r>
            <a:endParaRPr/>
          </a:p>
        </p:txBody>
      </p:sp>
      <p:sp>
        <p:nvSpPr>
          <p:cNvPr id="286" name="Google Shape;286;p14"/>
          <p:cNvSpPr txBox="1"/>
          <p:nvPr/>
        </p:nvSpPr>
        <p:spPr>
          <a:xfrm>
            <a:off x="816550" y="4002225"/>
            <a:ext cx="474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chemeClr val="lt1"/>
                </a:solidFill>
                <a:latin typeface="Nunito"/>
                <a:ea typeface="Nunito"/>
                <a:cs typeface="Nunito"/>
                <a:sym typeface="Nunito"/>
                <a:hlinkClick r:id="rId3">
                  <a:extLst>
                    <a:ext uri="{A12FA001-AC4F-418D-AE19-62706E023703}">
                      <ahyp:hlinkClr val="tx"/>
                    </a:ext>
                  </a:extLst>
                </a:hlinkClick>
              </a:rPr>
              <a:t>https://github.com/principles-of-ai/supervised-learning</a:t>
            </a:r>
            <a:r>
              <a:rPr i="1" lang="en" sz="1200">
                <a:solidFill>
                  <a:schemeClr val="lt1"/>
                </a:solidFill>
                <a:latin typeface="Nunito"/>
                <a:ea typeface="Nunito"/>
                <a:cs typeface="Nunito"/>
                <a:sym typeface="Nunito"/>
              </a:rPr>
              <a:t> </a:t>
            </a:r>
            <a:endParaRPr i="1" sz="1200">
              <a:solidFill>
                <a:schemeClr val="lt1"/>
              </a:solidFill>
              <a:latin typeface="Nunito"/>
              <a:ea typeface="Nunito"/>
              <a:cs typeface="Nunito"/>
              <a:sym typeface="Nunito"/>
            </a:endParaRPr>
          </a:p>
        </p:txBody>
      </p:sp>
      <p:pic>
        <p:nvPicPr>
          <p:cNvPr id="287" name="Google Shape;287;p14"/>
          <p:cNvPicPr preferRelativeResize="0"/>
          <p:nvPr/>
        </p:nvPicPr>
        <p:blipFill>
          <a:blip r:embed="rId4">
            <a:alphaModFix/>
          </a:blip>
          <a:stretch>
            <a:fillRect/>
          </a:stretch>
        </p:blipFill>
        <p:spPr>
          <a:xfrm>
            <a:off x="5313403" y="0"/>
            <a:ext cx="3830594"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rate changes</a:t>
            </a:r>
            <a:endParaRPr/>
          </a:p>
          <a:p>
            <a:pPr indent="0" lvl="0" marL="0" rtl="0" algn="l">
              <a:spcBef>
                <a:spcPts val="0"/>
              </a:spcBef>
              <a:spcAft>
                <a:spcPts val="0"/>
              </a:spcAft>
              <a:buNone/>
            </a:pPr>
            <a:r>
              <a:t/>
            </a:r>
            <a:endParaRPr/>
          </a:p>
        </p:txBody>
      </p:sp>
      <p:sp>
        <p:nvSpPr>
          <p:cNvPr id="426" name="Google Shape;426;p32"/>
          <p:cNvSpPr txBox="1"/>
          <p:nvPr/>
        </p:nvSpPr>
        <p:spPr>
          <a:xfrm>
            <a:off x="1877150" y="1513675"/>
            <a:ext cx="47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 learning rate of 0.025 produced the worst results yet</a:t>
            </a:r>
            <a:endParaRPr>
              <a:latin typeface="Nunito"/>
              <a:ea typeface="Nunito"/>
              <a:cs typeface="Nunito"/>
              <a:sym typeface="Nunito"/>
            </a:endParaRPr>
          </a:p>
        </p:txBody>
      </p:sp>
      <p:pic>
        <p:nvPicPr>
          <p:cNvPr id="427" name="Google Shape;427;p32"/>
          <p:cNvPicPr preferRelativeResize="0"/>
          <p:nvPr/>
        </p:nvPicPr>
        <p:blipFill>
          <a:blip r:embed="rId3">
            <a:alphaModFix/>
          </a:blip>
          <a:stretch>
            <a:fillRect/>
          </a:stretch>
        </p:blipFill>
        <p:spPr>
          <a:xfrm>
            <a:off x="2255613" y="2810575"/>
            <a:ext cx="6943725" cy="2133600"/>
          </a:xfrm>
          <a:prstGeom prst="rect">
            <a:avLst/>
          </a:prstGeom>
          <a:noFill/>
          <a:ln>
            <a:noFill/>
          </a:ln>
        </p:spPr>
      </p:pic>
      <p:pic>
        <p:nvPicPr>
          <p:cNvPr id="428" name="Google Shape;428;p32"/>
          <p:cNvPicPr preferRelativeResize="0"/>
          <p:nvPr/>
        </p:nvPicPr>
        <p:blipFill>
          <a:blip r:embed="rId4">
            <a:alphaModFix/>
          </a:blip>
          <a:stretch>
            <a:fillRect/>
          </a:stretch>
        </p:blipFill>
        <p:spPr>
          <a:xfrm>
            <a:off x="7527175" y="458025"/>
            <a:ext cx="1616829" cy="2924825"/>
          </a:xfrm>
          <a:prstGeom prst="rect">
            <a:avLst/>
          </a:prstGeom>
          <a:noFill/>
          <a:ln>
            <a:noFill/>
          </a:ln>
        </p:spPr>
      </p:pic>
      <p:pic>
        <p:nvPicPr>
          <p:cNvPr id="429" name="Google Shape;429;p32"/>
          <p:cNvPicPr preferRelativeResize="0"/>
          <p:nvPr/>
        </p:nvPicPr>
        <p:blipFill>
          <a:blip r:embed="rId5">
            <a:alphaModFix/>
          </a:blip>
          <a:stretch>
            <a:fillRect/>
          </a:stretch>
        </p:blipFill>
        <p:spPr>
          <a:xfrm>
            <a:off x="152400" y="2066275"/>
            <a:ext cx="3216068" cy="2924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 </a:t>
            </a:r>
            <a:endParaRPr/>
          </a:p>
        </p:txBody>
      </p:sp>
      <p:sp>
        <p:nvSpPr>
          <p:cNvPr id="435" name="Google Shape;435;p33"/>
          <p:cNvSpPr txBox="1"/>
          <p:nvPr>
            <p:ph idx="1" type="body"/>
          </p:nvPr>
        </p:nvSpPr>
        <p:spPr>
          <a:xfrm>
            <a:off x="288575" y="1324475"/>
            <a:ext cx="8410200" cy="3565200"/>
          </a:xfrm>
          <a:prstGeom prst="rect">
            <a:avLst/>
          </a:prstGeom>
        </p:spPr>
        <p:txBody>
          <a:bodyPr anchorCtr="0" anchor="t" bIns="91425" lIns="91425" spcFirstLastPara="1" rIns="91425" wrap="square" tIns="91425">
            <a:normAutofit fontScale="92500" lnSpcReduction="20000"/>
          </a:bodyPr>
          <a:lstStyle/>
          <a:p>
            <a:pPr indent="-299085" lvl="0" marL="457200" rtl="0" algn="l">
              <a:spcBef>
                <a:spcPts val="0"/>
              </a:spcBef>
              <a:spcAft>
                <a:spcPts val="0"/>
              </a:spcAft>
              <a:buClr>
                <a:srgbClr val="2D3B45"/>
              </a:buClr>
              <a:buSzPct val="100000"/>
              <a:buFont typeface="Arial"/>
              <a:buChar char="●"/>
            </a:pPr>
            <a:r>
              <a:rPr lang="en" sz="1200">
                <a:solidFill>
                  <a:srgbClr val="2D3B45"/>
                </a:solidFill>
                <a:highlight>
                  <a:srgbClr val="FFFFFF"/>
                </a:highlight>
                <a:latin typeface="Arial"/>
                <a:ea typeface="Arial"/>
                <a:cs typeface="Arial"/>
                <a:sym typeface="Arial"/>
              </a:rPr>
              <a:t>The amount of images needed to produce an accurate classification model has not been met</a:t>
            </a:r>
            <a:endParaRPr sz="1200">
              <a:solidFill>
                <a:srgbClr val="2D3B45"/>
              </a:solidFill>
              <a:highlight>
                <a:srgbClr val="FFFFFF"/>
              </a:highlight>
              <a:latin typeface="Arial"/>
              <a:ea typeface="Arial"/>
              <a:cs typeface="Arial"/>
              <a:sym typeface="Arial"/>
            </a:endParaRPr>
          </a:p>
          <a:p>
            <a:pPr indent="-299085" lvl="0" marL="457200" rtl="0" algn="l">
              <a:spcBef>
                <a:spcPts val="0"/>
              </a:spcBef>
              <a:spcAft>
                <a:spcPts val="0"/>
              </a:spcAft>
              <a:buClr>
                <a:srgbClr val="2D3B45"/>
              </a:buClr>
              <a:buSzPct val="100000"/>
              <a:buFont typeface="Arial"/>
              <a:buChar char="●"/>
            </a:pPr>
            <a:r>
              <a:rPr lang="en" sz="1200">
                <a:solidFill>
                  <a:srgbClr val="2D3B45"/>
                </a:solidFill>
                <a:highlight>
                  <a:srgbClr val="FFFFFF"/>
                </a:highlight>
                <a:latin typeface="Arial"/>
                <a:ea typeface="Arial"/>
                <a:cs typeface="Arial"/>
                <a:sym typeface="Arial"/>
              </a:rPr>
              <a:t>Duplicate training data ruins the integrity of the network by overfitting. Additional epochs contribute to the overfitting even faster</a:t>
            </a:r>
            <a:endParaRPr sz="1200">
              <a:solidFill>
                <a:srgbClr val="2D3B45"/>
              </a:solidFill>
              <a:highlight>
                <a:srgbClr val="FFFFFF"/>
              </a:highlight>
              <a:latin typeface="Arial"/>
              <a:ea typeface="Arial"/>
              <a:cs typeface="Arial"/>
              <a:sym typeface="Arial"/>
            </a:endParaRPr>
          </a:p>
          <a:p>
            <a:pPr indent="0" lvl="0" marL="0" rtl="0" algn="l">
              <a:spcBef>
                <a:spcPts val="1200"/>
              </a:spcBef>
              <a:spcAft>
                <a:spcPts val="0"/>
              </a:spcAft>
              <a:buNone/>
            </a:pPr>
            <a:r>
              <a:rPr b="1" lang="en" sz="1200">
                <a:solidFill>
                  <a:srgbClr val="2D3B45"/>
                </a:solidFill>
                <a:highlight>
                  <a:srgbClr val="FFFFFF"/>
                </a:highlight>
                <a:latin typeface="Arial"/>
                <a:ea typeface="Arial"/>
                <a:cs typeface="Arial"/>
                <a:sym typeface="Arial"/>
              </a:rPr>
              <a:t>Future Work:</a:t>
            </a:r>
            <a:endParaRPr b="1" sz="1200">
              <a:solidFill>
                <a:srgbClr val="2D3B45"/>
              </a:solidFill>
              <a:highlight>
                <a:srgbClr val="FFFFFF"/>
              </a:highlight>
              <a:latin typeface="Arial"/>
              <a:ea typeface="Arial"/>
              <a:cs typeface="Arial"/>
              <a:sym typeface="Arial"/>
            </a:endParaRPr>
          </a:p>
          <a:p>
            <a:pPr indent="-299085" lvl="0" marL="457200" rtl="0" algn="l">
              <a:spcBef>
                <a:spcPts val="1200"/>
              </a:spcBef>
              <a:spcAft>
                <a:spcPts val="0"/>
              </a:spcAft>
              <a:buClr>
                <a:srgbClr val="2D3B45"/>
              </a:buClr>
              <a:buSzPct val="100000"/>
              <a:buFont typeface="Arial"/>
              <a:buChar char="●"/>
            </a:pPr>
            <a:r>
              <a:rPr lang="en" sz="1200">
                <a:solidFill>
                  <a:srgbClr val="2D3B45"/>
                </a:solidFill>
                <a:highlight>
                  <a:srgbClr val="FFFFFF"/>
                </a:highlight>
                <a:latin typeface="Arial"/>
                <a:ea typeface="Arial"/>
                <a:cs typeface="Arial"/>
                <a:sym typeface="Arial"/>
              </a:rPr>
              <a:t>Possibly explore computer vision to label these trees in a game image.</a:t>
            </a:r>
            <a:endParaRPr sz="1200">
              <a:solidFill>
                <a:srgbClr val="2D3B45"/>
              </a:solidFill>
              <a:highlight>
                <a:srgbClr val="FFFFFF"/>
              </a:highlight>
              <a:latin typeface="Arial"/>
              <a:ea typeface="Arial"/>
              <a:cs typeface="Arial"/>
              <a:sym typeface="Arial"/>
            </a:endParaRPr>
          </a:p>
          <a:p>
            <a:pPr indent="0" lvl="0" marL="0" rtl="0" algn="l">
              <a:spcBef>
                <a:spcPts val="1200"/>
              </a:spcBef>
              <a:spcAft>
                <a:spcPts val="0"/>
              </a:spcAft>
              <a:buNone/>
            </a:pPr>
            <a:r>
              <a:rPr b="1" lang="en" sz="1200">
                <a:solidFill>
                  <a:srgbClr val="2D3B45"/>
                </a:solidFill>
                <a:highlight>
                  <a:srgbClr val="FFFFFF"/>
                </a:highlight>
                <a:latin typeface="Arial"/>
                <a:ea typeface="Arial"/>
                <a:cs typeface="Arial"/>
                <a:sym typeface="Arial"/>
              </a:rPr>
              <a:t>Future Dreams:</a:t>
            </a:r>
            <a:endParaRPr b="1" sz="1200">
              <a:solidFill>
                <a:srgbClr val="2D3B45"/>
              </a:solidFill>
              <a:highlight>
                <a:srgbClr val="FFFFFF"/>
              </a:highlight>
              <a:latin typeface="Arial"/>
              <a:ea typeface="Arial"/>
              <a:cs typeface="Arial"/>
              <a:sym typeface="Arial"/>
            </a:endParaRPr>
          </a:p>
          <a:p>
            <a:pPr indent="-299085" lvl="0" marL="457200" rtl="0" algn="l">
              <a:spcBef>
                <a:spcPts val="1200"/>
              </a:spcBef>
              <a:spcAft>
                <a:spcPts val="0"/>
              </a:spcAft>
              <a:buClr>
                <a:srgbClr val="2D3B45"/>
              </a:buClr>
              <a:buSzPct val="100000"/>
              <a:buFont typeface="Arial"/>
              <a:buChar char="●"/>
            </a:pPr>
            <a:r>
              <a:rPr lang="en" sz="1200">
                <a:solidFill>
                  <a:srgbClr val="2D3B45"/>
                </a:solidFill>
                <a:highlight>
                  <a:schemeClr val="lt1"/>
                </a:highlight>
                <a:latin typeface="Arial"/>
                <a:ea typeface="Arial"/>
                <a:cs typeface="Arial"/>
                <a:sym typeface="Arial"/>
              </a:rPr>
              <a:t>Create a reinforcement learning model to play the game. Using a private server I believe it is possible to create episodes which could train the model. I don’t know what the reward system will be but I am thinking about wood</a:t>
            </a:r>
            <a:endParaRPr sz="1200">
              <a:solidFill>
                <a:srgbClr val="2D3B45"/>
              </a:solidFill>
              <a:highlight>
                <a:srgbClr val="FFFFFF"/>
              </a:highlight>
              <a:latin typeface="Arial"/>
              <a:ea typeface="Arial"/>
              <a:cs typeface="Arial"/>
              <a:sym typeface="Arial"/>
            </a:endParaRPr>
          </a:p>
          <a:p>
            <a:pPr indent="0" lvl="0" marL="0" rtl="0" algn="l">
              <a:spcBef>
                <a:spcPts val="1200"/>
              </a:spcBef>
              <a:spcAft>
                <a:spcPts val="0"/>
              </a:spcAft>
              <a:buNone/>
            </a:pPr>
            <a:r>
              <a:rPr b="1" lang="en" sz="1200">
                <a:solidFill>
                  <a:srgbClr val="2D3B45"/>
                </a:solidFill>
                <a:highlight>
                  <a:srgbClr val="FFFFFF"/>
                </a:highlight>
                <a:latin typeface="Arial"/>
                <a:ea typeface="Arial"/>
                <a:cs typeface="Arial"/>
                <a:sym typeface="Arial"/>
              </a:rPr>
              <a:t>References:</a:t>
            </a:r>
            <a:endParaRPr b="1" sz="1200">
              <a:solidFill>
                <a:srgbClr val="2D3B45"/>
              </a:solidFill>
              <a:highlight>
                <a:srgbClr val="FFFFFF"/>
              </a:highlight>
              <a:latin typeface="Arial"/>
              <a:ea typeface="Arial"/>
              <a:cs typeface="Arial"/>
              <a:sym typeface="Arial"/>
            </a:endParaRPr>
          </a:p>
          <a:p>
            <a:pPr indent="-299085" lvl="0" marL="914400" rtl="0" algn="l">
              <a:spcBef>
                <a:spcPts val="1200"/>
              </a:spcBef>
              <a:spcAft>
                <a:spcPts val="0"/>
              </a:spcAft>
              <a:buClr>
                <a:srgbClr val="2D3B45"/>
              </a:buClr>
              <a:buSzPct val="100000"/>
              <a:buFont typeface="Arial"/>
              <a:buAutoNum type="arabicPeriod"/>
            </a:pPr>
            <a:r>
              <a:rPr lang="en" sz="1200" u="sng">
                <a:solidFill>
                  <a:schemeClr val="hlink"/>
                </a:solidFill>
                <a:highlight>
                  <a:srgbClr val="FFFFFF"/>
                </a:highlight>
                <a:latin typeface="Arial"/>
                <a:ea typeface="Arial"/>
                <a:cs typeface="Arial"/>
                <a:sym typeface="Arial"/>
                <a:hlinkClick r:id="rId3"/>
              </a:rPr>
              <a:t>https://www.ibm.com/cloud/learn/convolutional-neural-networks</a:t>
            </a:r>
            <a:r>
              <a:rPr lang="en" sz="1200">
                <a:solidFill>
                  <a:srgbClr val="2D3B45"/>
                </a:solidFill>
                <a:highlight>
                  <a:srgbClr val="FFFFFF"/>
                </a:highlight>
                <a:latin typeface="Arial"/>
                <a:ea typeface="Arial"/>
                <a:cs typeface="Arial"/>
                <a:sym typeface="Arial"/>
              </a:rPr>
              <a:t> </a:t>
            </a:r>
            <a:endParaRPr sz="1200">
              <a:solidFill>
                <a:srgbClr val="2D3B45"/>
              </a:solidFill>
              <a:highlight>
                <a:srgbClr val="FFFFFF"/>
              </a:highlight>
              <a:latin typeface="Arial"/>
              <a:ea typeface="Arial"/>
              <a:cs typeface="Arial"/>
              <a:sym typeface="Arial"/>
            </a:endParaRPr>
          </a:p>
          <a:p>
            <a:pPr indent="-299085" lvl="0" marL="914400" rtl="0" algn="l">
              <a:spcBef>
                <a:spcPts val="0"/>
              </a:spcBef>
              <a:spcAft>
                <a:spcPts val="0"/>
              </a:spcAft>
              <a:buClr>
                <a:srgbClr val="2D3B45"/>
              </a:buClr>
              <a:buSzPct val="100000"/>
              <a:buFont typeface="Arial"/>
              <a:buAutoNum type="arabicPeriod"/>
            </a:pPr>
            <a:r>
              <a:rPr lang="en" sz="1200" u="sng">
                <a:solidFill>
                  <a:schemeClr val="hlink"/>
                </a:solidFill>
                <a:highlight>
                  <a:srgbClr val="FFFFFF"/>
                </a:highlight>
                <a:latin typeface="Arial"/>
                <a:ea typeface="Arial"/>
                <a:cs typeface="Arial"/>
                <a:sym typeface="Arial"/>
                <a:hlinkClick r:id="rId4"/>
              </a:rPr>
              <a:t>https://www.ibm.com/cloud/learn/supervised-learning</a:t>
            </a:r>
            <a:r>
              <a:rPr lang="en" sz="1200">
                <a:solidFill>
                  <a:srgbClr val="2D3B45"/>
                </a:solidFill>
                <a:highlight>
                  <a:srgbClr val="FFFFFF"/>
                </a:highlight>
                <a:latin typeface="Arial"/>
                <a:ea typeface="Arial"/>
                <a:cs typeface="Arial"/>
                <a:sym typeface="Arial"/>
              </a:rPr>
              <a:t> </a:t>
            </a:r>
            <a:endParaRPr sz="1200">
              <a:solidFill>
                <a:srgbClr val="2D3B45"/>
              </a:solidFill>
              <a:highlight>
                <a:srgbClr val="FFFFFF"/>
              </a:highlight>
              <a:latin typeface="Arial"/>
              <a:ea typeface="Arial"/>
              <a:cs typeface="Arial"/>
              <a:sym typeface="Arial"/>
            </a:endParaRPr>
          </a:p>
          <a:p>
            <a:pPr indent="-299085" lvl="0" marL="914400" rtl="0" algn="l">
              <a:spcBef>
                <a:spcPts val="0"/>
              </a:spcBef>
              <a:spcAft>
                <a:spcPts val="0"/>
              </a:spcAft>
              <a:buClr>
                <a:srgbClr val="2D3B45"/>
              </a:buClr>
              <a:buSzPct val="100000"/>
              <a:buFont typeface="Arial"/>
              <a:buAutoNum type="arabicPeriod"/>
            </a:pPr>
            <a:r>
              <a:rPr lang="en" sz="1200">
                <a:solidFill>
                  <a:srgbClr val="2D3B45"/>
                </a:solidFill>
                <a:highlight>
                  <a:srgbClr val="FFFFFF"/>
                </a:highlight>
                <a:latin typeface="Arial"/>
                <a:ea typeface="Arial"/>
                <a:cs typeface="Arial"/>
                <a:sym typeface="Arial"/>
              </a:rPr>
              <a:t>Artificial Intelligence A Modern Approach 4th Edition</a:t>
            </a:r>
            <a:endParaRPr sz="1200">
              <a:solidFill>
                <a:srgbClr val="2D3B45"/>
              </a:solidFill>
              <a:highlight>
                <a:srgbClr val="FFFFFF"/>
              </a:highlight>
              <a:latin typeface="Arial"/>
              <a:ea typeface="Arial"/>
              <a:cs typeface="Arial"/>
              <a:sym typeface="Arial"/>
            </a:endParaRPr>
          </a:p>
          <a:p>
            <a:pPr indent="-299085" lvl="0" marL="914400" rtl="0" algn="l">
              <a:spcBef>
                <a:spcPts val="0"/>
              </a:spcBef>
              <a:spcAft>
                <a:spcPts val="0"/>
              </a:spcAft>
              <a:buClr>
                <a:srgbClr val="2D3B45"/>
              </a:buClr>
              <a:buSzPct val="100000"/>
              <a:buFont typeface="Arial"/>
              <a:buAutoNum type="arabicPeriod"/>
            </a:pPr>
            <a:r>
              <a:rPr lang="en" sz="1200" u="sng">
                <a:solidFill>
                  <a:schemeClr val="hlink"/>
                </a:solidFill>
                <a:highlight>
                  <a:srgbClr val="FFFFFF"/>
                </a:highlight>
                <a:latin typeface="Arial"/>
                <a:ea typeface="Arial"/>
                <a:cs typeface="Arial"/>
                <a:sym typeface="Arial"/>
                <a:hlinkClick r:id="rId5"/>
              </a:rPr>
              <a:t>https://www.tensorflow.org/api_docs/python/tf/keras/layers/Conv2D</a:t>
            </a:r>
            <a:r>
              <a:rPr lang="en" sz="1200">
                <a:solidFill>
                  <a:srgbClr val="2D3B45"/>
                </a:solidFill>
                <a:highlight>
                  <a:srgbClr val="FFFFFF"/>
                </a:highlight>
                <a:latin typeface="Arial"/>
                <a:ea typeface="Arial"/>
                <a:cs typeface="Arial"/>
                <a:sym typeface="Arial"/>
              </a:rPr>
              <a:t> </a:t>
            </a:r>
            <a:endParaRPr sz="1200">
              <a:solidFill>
                <a:srgbClr val="2D3B45"/>
              </a:solidFill>
              <a:highlight>
                <a:srgbClr val="FFFFFF"/>
              </a:highlight>
              <a:latin typeface="Arial"/>
              <a:ea typeface="Arial"/>
              <a:cs typeface="Arial"/>
              <a:sym typeface="Arial"/>
            </a:endParaRPr>
          </a:p>
          <a:p>
            <a:pPr indent="-299085" lvl="0" marL="914400" rtl="0" algn="l">
              <a:spcBef>
                <a:spcPts val="0"/>
              </a:spcBef>
              <a:spcAft>
                <a:spcPts val="0"/>
              </a:spcAft>
              <a:buClr>
                <a:srgbClr val="2D3B45"/>
              </a:buClr>
              <a:buSzPct val="100000"/>
              <a:buFont typeface="Arial"/>
              <a:buAutoNum type="arabicPeriod"/>
            </a:pPr>
            <a:r>
              <a:rPr lang="en" sz="1200" u="sng">
                <a:solidFill>
                  <a:schemeClr val="hlink"/>
                </a:solidFill>
                <a:highlight>
                  <a:srgbClr val="FFFFFF"/>
                </a:highlight>
                <a:latin typeface="Arial"/>
                <a:ea typeface="Arial"/>
                <a:cs typeface="Arial"/>
                <a:sym typeface="Arial"/>
                <a:hlinkClick r:id="rId6"/>
              </a:rPr>
              <a:t>https://www.tensorflow.org/tutorials/images/classification</a:t>
            </a:r>
            <a:endParaRPr sz="1200">
              <a:solidFill>
                <a:srgbClr val="2D3B45"/>
              </a:solidFill>
              <a:highlight>
                <a:srgbClr val="FFFFFF"/>
              </a:highlight>
              <a:latin typeface="Arial"/>
              <a:ea typeface="Arial"/>
              <a:cs typeface="Arial"/>
              <a:sym typeface="Arial"/>
            </a:endParaRPr>
          </a:p>
          <a:p>
            <a:pPr indent="-299085" lvl="0" marL="914400" rtl="0" algn="l">
              <a:spcBef>
                <a:spcPts val="0"/>
              </a:spcBef>
              <a:spcAft>
                <a:spcPts val="0"/>
              </a:spcAft>
              <a:buClr>
                <a:srgbClr val="2D3B45"/>
              </a:buClr>
              <a:buSzPct val="100000"/>
              <a:buFont typeface="Arial"/>
              <a:buAutoNum type="arabicPeriod"/>
            </a:pPr>
            <a:r>
              <a:rPr lang="en" sz="1200" u="sng">
                <a:solidFill>
                  <a:schemeClr val="hlink"/>
                </a:solidFill>
                <a:highlight>
                  <a:srgbClr val="FFFFFF"/>
                </a:highlight>
                <a:latin typeface="Arial"/>
                <a:ea typeface="Arial"/>
                <a:cs typeface="Arial"/>
                <a:sym typeface="Arial"/>
                <a:hlinkClick r:id="rId7"/>
              </a:rPr>
              <a:t>Andrew Ng: Convolutions Over Volumes</a:t>
            </a:r>
            <a:r>
              <a:rPr lang="en" sz="1200">
                <a:solidFill>
                  <a:srgbClr val="2D3B45"/>
                </a:solidFill>
                <a:highlight>
                  <a:srgbClr val="FFFFFF"/>
                </a:highlight>
                <a:latin typeface="Arial"/>
                <a:ea typeface="Arial"/>
                <a:cs typeface="Arial"/>
                <a:sym typeface="Arial"/>
              </a:rPr>
              <a:t> &amp;  </a:t>
            </a:r>
            <a:r>
              <a:rPr lang="en" sz="1200" u="sng">
                <a:solidFill>
                  <a:schemeClr val="hlink"/>
                </a:solidFill>
                <a:highlight>
                  <a:srgbClr val="FFFFFF"/>
                </a:highlight>
                <a:latin typeface="Arial"/>
                <a:ea typeface="Arial"/>
                <a:cs typeface="Arial"/>
                <a:sym typeface="Arial"/>
                <a:hlinkClick r:id="rId8"/>
              </a:rPr>
              <a:t>Stanford Convolutional Neural Networks</a:t>
            </a:r>
            <a:r>
              <a:rPr lang="en" sz="1200">
                <a:solidFill>
                  <a:srgbClr val="2D3B45"/>
                </a:solidFill>
                <a:highlight>
                  <a:srgbClr val="FFFFFF"/>
                </a:highlight>
                <a:latin typeface="Arial"/>
                <a:ea typeface="Arial"/>
                <a:cs typeface="Arial"/>
                <a:sym typeface="Arial"/>
              </a:rPr>
              <a:t> (YouTube videos)</a:t>
            </a:r>
            <a:endParaRPr sz="1200">
              <a:solidFill>
                <a:srgbClr val="2D3B45"/>
              </a:solidFill>
              <a:highlight>
                <a:srgbClr val="FFFFFF"/>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34"/>
          <p:cNvSpPr txBox="1"/>
          <p:nvPr>
            <p:ph idx="4294967295" type="ctrTitle"/>
          </p:nvPr>
        </p:nvSpPr>
        <p:spPr>
          <a:xfrm>
            <a:off x="838200" y="1905000"/>
            <a:ext cx="5148600" cy="123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Othello A</a:t>
            </a:r>
            <a:r>
              <a:rPr lang="en">
                <a:solidFill>
                  <a:schemeClr val="lt1"/>
                </a:solidFill>
              </a:rPr>
              <a:t>I</a:t>
            </a:r>
            <a:r>
              <a:rPr lang="en">
                <a:solidFill>
                  <a:srgbClr val="FFFFFF"/>
                </a:solidFill>
              </a:rPr>
              <a:t> Agent</a:t>
            </a:r>
            <a:endParaRPr>
              <a:solidFill>
                <a:srgbClr val="FFFFFF"/>
              </a:solidFill>
            </a:endParaRPr>
          </a:p>
          <a:p>
            <a:pPr indent="0" lvl="0" marL="0" rtl="0" algn="l">
              <a:spcBef>
                <a:spcPts val="0"/>
              </a:spcBef>
              <a:spcAft>
                <a:spcPts val="0"/>
              </a:spcAft>
              <a:buNone/>
            </a:pPr>
            <a:r>
              <a:rPr lang="en">
                <a:solidFill>
                  <a:srgbClr val="FFFFFF"/>
                </a:solidFill>
              </a:rPr>
              <a:t>using Decision Trees</a:t>
            </a:r>
            <a:endParaRPr>
              <a:solidFill>
                <a:srgbClr val="FFFFFF"/>
              </a:solidFill>
            </a:endParaRPr>
          </a:p>
        </p:txBody>
      </p:sp>
      <p:sp>
        <p:nvSpPr>
          <p:cNvPr id="441" name="Google Shape;441;p34"/>
          <p:cNvSpPr txBox="1"/>
          <p:nvPr>
            <p:ph idx="4294967295" type="subTitle"/>
          </p:nvPr>
        </p:nvSpPr>
        <p:spPr>
          <a:xfrm>
            <a:off x="824000" y="32378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FFFFFF"/>
                </a:solidFill>
              </a:rPr>
              <a:t>Robert Mawhinney</a:t>
            </a:r>
            <a:endParaRPr sz="1500">
              <a:solidFill>
                <a:srgbClr val="FFFFFF"/>
              </a:solidFill>
            </a:endParaRPr>
          </a:p>
        </p:txBody>
      </p:sp>
      <p:sp>
        <p:nvSpPr>
          <p:cNvPr id="442" name="Google Shape;442;p34"/>
          <p:cNvSpPr txBox="1"/>
          <p:nvPr/>
        </p:nvSpPr>
        <p:spPr>
          <a:xfrm>
            <a:off x="816550" y="4002225"/>
            <a:ext cx="474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u="sng">
                <a:solidFill>
                  <a:srgbClr val="EFEFEF"/>
                </a:solidFill>
                <a:latin typeface="Nunito"/>
                <a:ea typeface="Nunito"/>
                <a:cs typeface="Nunito"/>
                <a:sym typeface="Nunito"/>
                <a:hlinkClick r:id="rId4">
                  <a:extLst>
                    <a:ext uri="{A12FA001-AC4F-418D-AE19-62706E023703}">
                      <ahyp:hlinkClr val="tx"/>
                    </a:ext>
                  </a:extLst>
                </a:hlinkClick>
              </a:rPr>
              <a:t>https://github.com/principles-of-ai/othello-agent</a:t>
            </a:r>
            <a:endParaRPr i="1" sz="1200">
              <a:solidFill>
                <a:srgbClr val="EFEFEF"/>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35"/>
          <p:cNvSpPr txBox="1"/>
          <p:nvPr>
            <p:ph idx="4294967295" type="title"/>
          </p:nvPr>
        </p:nvSpPr>
        <p:spPr>
          <a:xfrm>
            <a:off x="1371600" y="685800"/>
            <a:ext cx="7030500" cy="61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Directive</a:t>
            </a:r>
            <a:endParaRPr>
              <a:solidFill>
                <a:srgbClr val="FFFFFF"/>
              </a:solidFill>
            </a:endParaRPr>
          </a:p>
        </p:txBody>
      </p:sp>
      <p:sp>
        <p:nvSpPr>
          <p:cNvPr id="448" name="Google Shape;448;p35"/>
          <p:cNvSpPr txBox="1"/>
          <p:nvPr/>
        </p:nvSpPr>
        <p:spPr>
          <a:xfrm>
            <a:off x="914400" y="2346960"/>
            <a:ext cx="3566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rgbClr val="FFFFFF"/>
              </a:solidFill>
            </a:endParaRPr>
          </a:p>
        </p:txBody>
      </p:sp>
      <p:sp>
        <p:nvSpPr>
          <p:cNvPr id="449" name="Google Shape;449;p35"/>
          <p:cNvSpPr txBox="1"/>
          <p:nvPr/>
        </p:nvSpPr>
        <p:spPr>
          <a:xfrm>
            <a:off x="914400" y="1427750"/>
            <a:ext cx="41148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i="1" lang="en" sz="1600"/>
              <a:t>Premise.</a:t>
            </a:r>
            <a:r>
              <a:rPr lang="en" sz="1600">
                <a:solidFill>
                  <a:srgbClr val="FFFFFF"/>
                </a:solidFill>
              </a:rPr>
              <a:t> Create an AI capable of challenging and besting human opponents and even other AI opponents</a:t>
            </a:r>
            <a:endParaRPr sz="1600">
              <a:solidFill>
                <a:srgbClr val="FFFFFF"/>
              </a:solidFill>
            </a:endParaRPr>
          </a:p>
          <a:p>
            <a:pPr indent="0" lvl="0" marL="0" marR="0" rtl="0" algn="l">
              <a:lnSpc>
                <a:spcPct val="115000"/>
              </a:lnSpc>
              <a:spcBef>
                <a:spcPts val="0"/>
              </a:spcBef>
              <a:spcAft>
                <a:spcPts val="0"/>
              </a:spcAft>
              <a:buNone/>
            </a:pPr>
            <a:r>
              <a:t/>
            </a:r>
            <a:endParaRPr sz="1600">
              <a:solidFill>
                <a:srgbClr val="FFFFFF"/>
              </a:solidFill>
            </a:endParaRPr>
          </a:p>
          <a:p>
            <a:pPr indent="0" lvl="0" marL="0" rtl="0" algn="l">
              <a:lnSpc>
                <a:spcPct val="115000"/>
              </a:lnSpc>
              <a:spcBef>
                <a:spcPts val="0"/>
              </a:spcBef>
              <a:spcAft>
                <a:spcPts val="0"/>
              </a:spcAft>
              <a:buNone/>
            </a:pPr>
            <a:r>
              <a:rPr b="1" i="1" lang="en" sz="1600"/>
              <a:t>Reasoning</a:t>
            </a:r>
            <a:r>
              <a:rPr b="1" i="1" lang="en" sz="1600"/>
              <a:t>.</a:t>
            </a:r>
            <a:r>
              <a:rPr lang="en" sz="1600">
                <a:solidFill>
                  <a:srgbClr val="FFFFFF"/>
                </a:solidFill>
              </a:rPr>
              <a:t> We wanted a complete information game to use to avoid stochastic distribution.</a:t>
            </a:r>
            <a:endParaRPr sz="1600">
              <a:solidFill>
                <a:srgbClr val="FFFFFF"/>
              </a:solidFill>
            </a:endParaRPr>
          </a:p>
          <a:p>
            <a:pPr indent="0" lvl="0" marL="0" rtl="0" algn="l">
              <a:lnSpc>
                <a:spcPct val="115000"/>
              </a:lnSpc>
              <a:spcBef>
                <a:spcPts val="0"/>
              </a:spcBef>
              <a:spcAft>
                <a:spcPts val="0"/>
              </a:spcAft>
              <a:buNone/>
            </a:pPr>
            <a:r>
              <a:t/>
            </a:r>
            <a:endParaRPr sz="1600">
              <a:solidFill>
                <a:srgbClr val="FFFFFF"/>
              </a:solidFill>
            </a:endParaRPr>
          </a:p>
          <a:p>
            <a:pPr indent="0" lvl="0" marL="0" rtl="0" algn="l">
              <a:lnSpc>
                <a:spcPct val="115000"/>
              </a:lnSpc>
              <a:spcBef>
                <a:spcPts val="0"/>
              </a:spcBef>
              <a:spcAft>
                <a:spcPts val="0"/>
              </a:spcAft>
              <a:buNone/>
            </a:pPr>
            <a:r>
              <a:rPr b="1" i="1" lang="en" sz="1600"/>
              <a:t>Conclusion. </a:t>
            </a:r>
            <a:r>
              <a:rPr lang="en" sz="1600">
                <a:solidFill>
                  <a:srgbClr val="FFFFFF"/>
                </a:solidFill>
              </a:rPr>
              <a:t>Othello is a simpler game in concept and tracking, has complete information, and is lesser known</a:t>
            </a:r>
            <a:endParaRPr sz="1600">
              <a:solidFill>
                <a:srgbClr val="FFFFFF"/>
              </a:solidFill>
            </a:endParaRPr>
          </a:p>
        </p:txBody>
      </p:sp>
      <p:pic>
        <p:nvPicPr>
          <p:cNvPr id="450" name="Google Shape;450;p35"/>
          <p:cNvPicPr preferRelativeResize="0"/>
          <p:nvPr/>
        </p:nvPicPr>
        <p:blipFill>
          <a:blip r:embed="rId4">
            <a:alphaModFix/>
          </a:blip>
          <a:stretch>
            <a:fillRect/>
          </a:stretch>
        </p:blipFill>
        <p:spPr>
          <a:xfrm>
            <a:off x="5370250" y="304800"/>
            <a:ext cx="3087944" cy="4572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36"/>
          <p:cNvSpPr txBox="1"/>
          <p:nvPr>
            <p:ph idx="4294967295" type="title"/>
          </p:nvPr>
        </p:nvSpPr>
        <p:spPr>
          <a:xfrm>
            <a:off x="1371600" y="685800"/>
            <a:ext cx="7030500" cy="61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Overview: Rules of Othello</a:t>
            </a:r>
            <a:endParaRPr>
              <a:solidFill>
                <a:srgbClr val="FFFFFF"/>
              </a:solidFill>
            </a:endParaRPr>
          </a:p>
        </p:txBody>
      </p:sp>
      <p:sp>
        <p:nvSpPr>
          <p:cNvPr id="456" name="Google Shape;456;p36"/>
          <p:cNvSpPr txBox="1"/>
          <p:nvPr/>
        </p:nvSpPr>
        <p:spPr>
          <a:xfrm>
            <a:off x="761988" y="3634188"/>
            <a:ext cx="3657600" cy="1280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rgbClr val="FFFFFF"/>
                </a:solidFill>
              </a:rPr>
              <a:t>Legal moves must include at least </a:t>
            </a:r>
            <a:r>
              <a:rPr b="1" lang="en" sz="1600">
                <a:solidFill>
                  <a:srgbClr val="FFFFFF"/>
                </a:solidFill>
              </a:rPr>
              <a:t>one </a:t>
            </a:r>
            <a:r>
              <a:rPr lang="en" sz="1600">
                <a:solidFill>
                  <a:srgbClr val="FFFFFF"/>
                </a:solidFill>
              </a:rPr>
              <a:t>path from your newly placed disc to another in your color across discs of the opposite color</a:t>
            </a:r>
            <a:endParaRPr sz="1600">
              <a:solidFill>
                <a:srgbClr val="FFFFFF"/>
              </a:solidFill>
            </a:endParaRPr>
          </a:p>
        </p:txBody>
      </p:sp>
      <p:pic>
        <p:nvPicPr>
          <p:cNvPr id="457" name="Google Shape;457;p36"/>
          <p:cNvPicPr preferRelativeResize="0"/>
          <p:nvPr/>
        </p:nvPicPr>
        <p:blipFill>
          <a:blip r:embed="rId4">
            <a:alphaModFix/>
          </a:blip>
          <a:stretch>
            <a:fillRect/>
          </a:stretch>
        </p:blipFill>
        <p:spPr>
          <a:xfrm>
            <a:off x="1050872" y="1827938"/>
            <a:ext cx="1828800" cy="1828800"/>
          </a:xfrm>
          <a:prstGeom prst="rect">
            <a:avLst/>
          </a:prstGeom>
          <a:noFill/>
          <a:ln>
            <a:noFill/>
          </a:ln>
        </p:spPr>
      </p:pic>
      <p:pic>
        <p:nvPicPr>
          <p:cNvPr id="458" name="Google Shape;458;p36"/>
          <p:cNvPicPr preferRelativeResize="0"/>
          <p:nvPr/>
        </p:nvPicPr>
        <p:blipFill>
          <a:blip r:embed="rId5">
            <a:alphaModFix/>
          </a:blip>
          <a:stretch>
            <a:fillRect/>
          </a:stretch>
        </p:blipFill>
        <p:spPr>
          <a:xfrm>
            <a:off x="3641672" y="1827950"/>
            <a:ext cx="1828800" cy="1828800"/>
          </a:xfrm>
          <a:prstGeom prst="rect">
            <a:avLst/>
          </a:prstGeom>
          <a:noFill/>
          <a:ln>
            <a:noFill/>
          </a:ln>
        </p:spPr>
      </p:pic>
      <p:pic>
        <p:nvPicPr>
          <p:cNvPr id="459" name="Google Shape;459;p36"/>
          <p:cNvPicPr preferRelativeResize="0"/>
          <p:nvPr/>
        </p:nvPicPr>
        <p:blipFill>
          <a:blip r:embed="rId6">
            <a:alphaModFix/>
          </a:blip>
          <a:stretch>
            <a:fillRect/>
          </a:stretch>
        </p:blipFill>
        <p:spPr>
          <a:xfrm>
            <a:off x="6232463" y="1827950"/>
            <a:ext cx="1828800" cy="1828800"/>
          </a:xfrm>
          <a:prstGeom prst="rect">
            <a:avLst/>
          </a:prstGeom>
          <a:noFill/>
          <a:ln>
            <a:noFill/>
          </a:ln>
        </p:spPr>
      </p:pic>
      <p:sp>
        <p:nvSpPr>
          <p:cNvPr id="460" name="Google Shape;460;p36"/>
          <p:cNvSpPr txBox="1"/>
          <p:nvPr/>
        </p:nvSpPr>
        <p:spPr>
          <a:xfrm>
            <a:off x="4708463" y="3634188"/>
            <a:ext cx="3657600" cy="1280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rgbClr val="FFFFFF"/>
                </a:solidFill>
              </a:rPr>
              <a:t>Legal moves then apply to </a:t>
            </a:r>
            <a:r>
              <a:rPr b="1" lang="en" sz="1600">
                <a:solidFill>
                  <a:srgbClr val="FFFFFF"/>
                </a:solidFill>
              </a:rPr>
              <a:t>all </a:t>
            </a:r>
            <a:r>
              <a:rPr lang="en" sz="1600">
                <a:solidFill>
                  <a:srgbClr val="FFFFFF"/>
                </a:solidFill>
              </a:rPr>
              <a:t>possible paths, flipping any enemy discs between your new disc and existing ones in eight directions</a:t>
            </a:r>
            <a:endParaRPr sz="1600">
              <a:solidFill>
                <a:srgbClr val="FFFFFF"/>
              </a:solidFill>
            </a:endParaRPr>
          </a:p>
        </p:txBody>
      </p:sp>
      <p:sp>
        <p:nvSpPr>
          <p:cNvPr id="461" name="Google Shape;461;p36"/>
          <p:cNvSpPr txBox="1"/>
          <p:nvPr/>
        </p:nvSpPr>
        <p:spPr>
          <a:xfrm>
            <a:off x="1050875" y="1275350"/>
            <a:ext cx="7041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600">
                <a:solidFill>
                  <a:srgbClr val="FFFFFF"/>
                </a:solidFill>
              </a:rPr>
              <a:t>Players take turns making moves, adding discs to the board</a:t>
            </a:r>
            <a:endParaRPr sz="16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37"/>
          <p:cNvSpPr txBox="1"/>
          <p:nvPr>
            <p:ph idx="4294967295" type="title"/>
          </p:nvPr>
        </p:nvSpPr>
        <p:spPr>
          <a:xfrm>
            <a:off x="1371600" y="685800"/>
            <a:ext cx="7030500" cy="61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Overview: Rules of Othello</a:t>
            </a:r>
            <a:endParaRPr>
              <a:solidFill>
                <a:srgbClr val="FFFFFF"/>
              </a:solidFill>
            </a:endParaRPr>
          </a:p>
        </p:txBody>
      </p:sp>
      <p:sp>
        <p:nvSpPr>
          <p:cNvPr id="467" name="Google Shape;467;p37"/>
          <p:cNvSpPr txBox="1"/>
          <p:nvPr/>
        </p:nvSpPr>
        <p:spPr>
          <a:xfrm>
            <a:off x="3413063" y="1904138"/>
            <a:ext cx="2377500" cy="1847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600">
                <a:solidFill>
                  <a:srgbClr val="FFFFFF"/>
                </a:solidFill>
              </a:rPr>
              <a:t>The game ends when no legal moves remain</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0" rtl="0" algn="ctr">
              <a:lnSpc>
                <a:spcPct val="115000"/>
              </a:lnSpc>
              <a:spcBef>
                <a:spcPts val="0"/>
              </a:spcBef>
              <a:spcAft>
                <a:spcPts val="0"/>
              </a:spcAft>
              <a:buNone/>
            </a:pPr>
            <a:r>
              <a:rPr lang="en" sz="1600">
                <a:solidFill>
                  <a:srgbClr val="FFFFFF"/>
                </a:solidFill>
              </a:rPr>
              <a:t>The winner is the color most dominant on the board</a:t>
            </a:r>
            <a:endParaRPr sz="1600">
              <a:solidFill>
                <a:srgbClr val="FFFFFF"/>
              </a:solidFill>
            </a:endParaRPr>
          </a:p>
        </p:txBody>
      </p:sp>
      <p:pic>
        <p:nvPicPr>
          <p:cNvPr id="468" name="Google Shape;468;p37"/>
          <p:cNvPicPr preferRelativeResize="0"/>
          <p:nvPr/>
        </p:nvPicPr>
        <p:blipFill>
          <a:blip r:embed="rId4">
            <a:alphaModFix/>
          </a:blip>
          <a:stretch>
            <a:fillRect/>
          </a:stretch>
        </p:blipFill>
        <p:spPr>
          <a:xfrm>
            <a:off x="746075" y="1827950"/>
            <a:ext cx="2286001" cy="2286001"/>
          </a:xfrm>
          <a:prstGeom prst="rect">
            <a:avLst/>
          </a:prstGeom>
          <a:noFill/>
          <a:ln>
            <a:noFill/>
          </a:ln>
          <a:effectLst>
            <a:outerShdw blurRad="185738" rotWithShape="0" algn="bl" dist="19050">
              <a:srgbClr val="000000">
                <a:alpha val="90000"/>
              </a:srgbClr>
            </a:outerShdw>
          </a:effectLst>
        </p:spPr>
      </p:pic>
      <p:pic>
        <p:nvPicPr>
          <p:cNvPr id="469" name="Google Shape;469;p37"/>
          <p:cNvPicPr preferRelativeResize="0"/>
          <p:nvPr/>
        </p:nvPicPr>
        <p:blipFill>
          <a:blip r:embed="rId5">
            <a:alphaModFix/>
          </a:blip>
          <a:stretch>
            <a:fillRect/>
          </a:stretch>
        </p:blipFill>
        <p:spPr>
          <a:xfrm>
            <a:off x="6080063" y="1827950"/>
            <a:ext cx="2286001" cy="2286001"/>
          </a:xfrm>
          <a:prstGeom prst="rect">
            <a:avLst/>
          </a:prstGeom>
          <a:noFill/>
          <a:ln>
            <a:noFill/>
          </a:ln>
          <a:effectLst>
            <a:outerShdw blurRad="171450" rotWithShape="0" algn="bl" dist="19050">
              <a:srgbClr val="000000">
                <a:alpha val="90000"/>
              </a:srgbClr>
            </a:outerShdw>
          </a:effectLst>
        </p:spPr>
      </p:pic>
      <p:sp>
        <p:nvSpPr>
          <p:cNvPr id="470" name="Google Shape;470;p37"/>
          <p:cNvSpPr txBox="1"/>
          <p:nvPr/>
        </p:nvSpPr>
        <p:spPr>
          <a:xfrm>
            <a:off x="6116100" y="1427750"/>
            <a:ext cx="2286000" cy="400200"/>
          </a:xfrm>
          <a:prstGeom prst="rect">
            <a:avLst/>
          </a:prstGeom>
          <a:noFill/>
          <a:ln>
            <a:noFill/>
          </a:ln>
          <a:effectLst>
            <a:outerShdw blurRad="300038" rotWithShape="0" algn="bl">
              <a:srgbClr val="FFFFFF"/>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a:t>No legal moves remain </a:t>
            </a:r>
            <a:endParaRPr/>
          </a:p>
        </p:txBody>
      </p:sp>
      <p:sp>
        <p:nvSpPr>
          <p:cNvPr id="471" name="Google Shape;471;p37"/>
          <p:cNvSpPr txBox="1"/>
          <p:nvPr/>
        </p:nvSpPr>
        <p:spPr>
          <a:xfrm>
            <a:off x="746075" y="1366675"/>
            <a:ext cx="2286000" cy="400200"/>
          </a:xfrm>
          <a:prstGeom prst="rect">
            <a:avLst/>
          </a:prstGeom>
          <a:noFill/>
          <a:ln>
            <a:noFill/>
          </a:ln>
          <a:effectLst>
            <a:outerShdw blurRad="300038" rotWithShape="0" algn="bl">
              <a:srgbClr val="FFFFFF"/>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a:t>No empty spaces remain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38"/>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133">
                <a:solidFill>
                  <a:srgbClr val="FFFFFF"/>
                </a:solidFill>
              </a:rPr>
              <a:t>Othello Program Interface </a:t>
            </a:r>
            <a:endParaRPr sz="3133">
              <a:solidFill>
                <a:srgbClr val="FFFFFF"/>
              </a:solidFill>
            </a:endParaRPr>
          </a:p>
          <a:p>
            <a:pPr indent="0" lvl="0" marL="0" rtl="0" algn="l">
              <a:spcBef>
                <a:spcPts val="0"/>
              </a:spcBef>
              <a:spcAft>
                <a:spcPts val="0"/>
              </a:spcAft>
              <a:buNone/>
            </a:pPr>
            <a:r>
              <a:rPr lang="en">
                <a:solidFill>
                  <a:srgbClr val="FFFFFF"/>
                </a:solidFill>
              </a:rPr>
              <a:t>(the necessary evil)</a:t>
            </a:r>
            <a:endParaRPr>
              <a:solidFill>
                <a:srgbClr val="FFFFFF"/>
              </a:solidFill>
            </a:endParaRPr>
          </a:p>
        </p:txBody>
      </p:sp>
      <p:sp>
        <p:nvSpPr>
          <p:cNvPr id="477" name="Google Shape;477;p38"/>
          <p:cNvSpPr txBox="1"/>
          <p:nvPr/>
        </p:nvSpPr>
        <p:spPr>
          <a:xfrm>
            <a:off x="762000" y="1597875"/>
            <a:ext cx="7589400" cy="923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FFFFFF"/>
                </a:solidFill>
              </a:rPr>
              <a:t>Our Othello program simulates the board as an 8 x 8 array initially filled with 0</a:t>
            </a:r>
            <a:endParaRPr sz="1600">
              <a:solidFill>
                <a:srgbClr val="FFFFFF"/>
              </a:solidFill>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 sz="1800"/>
              <a:t>Dark</a:t>
            </a:r>
            <a:r>
              <a:rPr lang="en" sz="1800">
                <a:solidFill>
                  <a:srgbClr val="FFFFFF"/>
                </a:solidFill>
              </a:rPr>
              <a:t> = 1 = MAX						Light = -1 = MIN</a:t>
            </a:r>
            <a:endParaRPr sz="1800">
              <a:solidFill>
                <a:srgbClr val="FFFFFF"/>
              </a:solidFill>
            </a:endParaRPr>
          </a:p>
        </p:txBody>
      </p:sp>
      <p:sp>
        <p:nvSpPr>
          <p:cNvPr id="478" name="Google Shape;478;p38"/>
          <p:cNvSpPr txBox="1"/>
          <p:nvPr/>
        </p:nvSpPr>
        <p:spPr>
          <a:xfrm>
            <a:off x="2514600" y="2670675"/>
            <a:ext cx="2560200" cy="52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rgbClr val="FFFFFF"/>
                </a:solidFill>
              </a:rPr>
              <a:t>Final Score</a:t>
            </a:r>
            <a:endParaRPr b="1" sz="2200">
              <a:solidFill>
                <a:srgbClr val="FFFFFF"/>
              </a:solidFill>
            </a:endParaRPr>
          </a:p>
        </p:txBody>
      </p:sp>
      <p:sp>
        <p:nvSpPr>
          <p:cNvPr id="479" name="Google Shape;479;p38"/>
          <p:cNvSpPr txBox="1"/>
          <p:nvPr/>
        </p:nvSpPr>
        <p:spPr>
          <a:xfrm>
            <a:off x="2514600" y="3193875"/>
            <a:ext cx="2560200" cy="1080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rPr>
              <a:t>B = board summed</a:t>
            </a:r>
            <a:endParaRPr sz="1600">
              <a:solidFill>
                <a:srgbClr val="FFFFFF"/>
              </a:solidFill>
            </a:endParaRPr>
          </a:p>
          <a:p>
            <a:pPr indent="0" lvl="0" marL="0" rtl="0" algn="l">
              <a:spcBef>
                <a:spcPts val="0"/>
              </a:spcBef>
              <a:spcAft>
                <a:spcPts val="0"/>
              </a:spcAft>
              <a:buNone/>
            </a:pPr>
            <a:r>
              <a:rPr lang="en" sz="1600">
                <a:solidFill>
                  <a:srgbClr val="FFFFFF"/>
                </a:solidFill>
              </a:rPr>
              <a:t>B &gt; 0		</a:t>
            </a:r>
            <a:r>
              <a:rPr b="1" lang="en" sz="1600">
                <a:solidFill>
                  <a:srgbClr val="FFFFFF"/>
                </a:solidFill>
              </a:rPr>
              <a:t>Dark </a:t>
            </a:r>
            <a:r>
              <a:rPr lang="en" sz="1600">
                <a:solidFill>
                  <a:srgbClr val="FFFFFF"/>
                </a:solidFill>
              </a:rPr>
              <a:t>wins</a:t>
            </a:r>
            <a:endParaRPr sz="1600">
              <a:solidFill>
                <a:srgbClr val="FFFFFF"/>
              </a:solidFill>
            </a:endParaRPr>
          </a:p>
          <a:p>
            <a:pPr indent="0" lvl="0" marL="0" rtl="0" algn="l">
              <a:spcBef>
                <a:spcPts val="0"/>
              </a:spcBef>
              <a:spcAft>
                <a:spcPts val="0"/>
              </a:spcAft>
              <a:buNone/>
            </a:pPr>
            <a:r>
              <a:rPr lang="en" sz="1600">
                <a:solidFill>
                  <a:srgbClr val="FFFFFF"/>
                </a:solidFill>
              </a:rPr>
              <a:t>B &lt; 0		</a:t>
            </a:r>
            <a:r>
              <a:rPr b="1" lang="en" sz="1600">
                <a:solidFill>
                  <a:srgbClr val="FFFFFF"/>
                </a:solidFill>
              </a:rPr>
              <a:t>Light </a:t>
            </a:r>
            <a:r>
              <a:rPr lang="en" sz="1600">
                <a:solidFill>
                  <a:srgbClr val="FFFFFF"/>
                </a:solidFill>
              </a:rPr>
              <a:t>wins</a:t>
            </a:r>
            <a:endParaRPr sz="1600">
              <a:solidFill>
                <a:srgbClr val="FFFFFF"/>
              </a:solidFill>
            </a:endParaRPr>
          </a:p>
          <a:p>
            <a:pPr indent="0" lvl="0" marL="0" rtl="0" algn="l">
              <a:spcBef>
                <a:spcPts val="0"/>
              </a:spcBef>
              <a:spcAft>
                <a:spcPts val="0"/>
              </a:spcAft>
              <a:buNone/>
            </a:pPr>
            <a:r>
              <a:rPr lang="en" sz="1600">
                <a:solidFill>
                  <a:srgbClr val="FFFFFF"/>
                </a:solidFill>
              </a:rPr>
              <a:t>B = 0		</a:t>
            </a:r>
            <a:r>
              <a:rPr b="1" lang="en" sz="1600">
                <a:solidFill>
                  <a:srgbClr val="FFFFFF"/>
                </a:solidFill>
              </a:rPr>
              <a:t>Tie Game</a:t>
            </a:r>
            <a:endParaRPr b="1" sz="1600">
              <a:solidFill>
                <a:srgbClr val="FFFFFF"/>
              </a:solidFill>
            </a:endParaRPr>
          </a:p>
        </p:txBody>
      </p:sp>
      <p:pic>
        <p:nvPicPr>
          <p:cNvPr id="480" name="Google Shape;480;p38"/>
          <p:cNvPicPr preferRelativeResize="0"/>
          <p:nvPr/>
        </p:nvPicPr>
        <p:blipFill>
          <a:blip r:embed="rId4">
            <a:alphaModFix/>
          </a:blip>
          <a:stretch>
            <a:fillRect/>
          </a:stretch>
        </p:blipFill>
        <p:spPr>
          <a:xfrm>
            <a:off x="6477000" y="2476500"/>
            <a:ext cx="2286001" cy="2286001"/>
          </a:xfrm>
          <a:prstGeom prst="rect">
            <a:avLst/>
          </a:prstGeom>
          <a:noFill/>
          <a:ln>
            <a:noFill/>
          </a:ln>
          <a:effectLst>
            <a:outerShdw blurRad="200025" rotWithShape="0" algn="bl" dist="19050">
              <a:srgbClr val="000000">
                <a:alpha val="80000"/>
              </a:srgbClr>
            </a:outerShdw>
          </a:effectLst>
        </p:spPr>
      </p:pic>
      <p:sp>
        <p:nvSpPr>
          <p:cNvPr id="481" name="Google Shape;481;p38"/>
          <p:cNvSpPr txBox="1"/>
          <p:nvPr/>
        </p:nvSpPr>
        <p:spPr>
          <a:xfrm>
            <a:off x="5315100" y="3702600"/>
            <a:ext cx="996600" cy="954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Ex:</a:t>
            </a:r>
            <a:endParaRPr>
              <a:solidFill>
                <a:srgbClr val="FFFFFF"/>
              </a:solidFill>
            </a:endParaRPr>
          </a:p>
          <a:p>
            <a:pPr indent="0" lvl="0" marL="0" rtl="0" algn="r">
              <a:spcBef>
                <a:spcPts val="0"/>
              </a:spcBef>
              <a:spcAft>
                <a:spcPts val="0"/>
              </a:spcAft>
              <a:buNone/>
            </a:pPr>
            <a:r>
              <a:rPr lang="en">
                <a:solidFill>
                  <a:srgbClr val="FFFFFF"/>
                </a:solidFill>
              </a:rPr>
              <a:t>49 - 15</a:t>
            </a:r>
            <a:endParaRPr>
              <a:solidFill>
                <a:srgbClr val="FFFFFF"/>
              </a:solidFill>
            </a:endParaRPr>
          </a:p>
          <a:p>
            <a:pPr indent="0" lvl="0" marL="0" rtl="0" algn="r">
              <a:spcBef>
                <a:spcPts val="0"/>
              </a:spcBef>
              <a:spcAft>
                <a:spcPts val="0"/>
              </a:spcAft>
              <a:buNone/>
            </a:pPr>
            <a:r>
              <a:rPr lang="en">
                <a:solidFill>
                  <a:srgbClr val="FFFFFF"/>
                </a:solidFill>
              </a:rPr>
              <a:t>B = 34</a:t>
            </a:r>
            <a:endParaRPr>
              <a:solidFill>
                <a:srgbClr val="FFFFFF"/>
              </a:solidFill>
            </a:endParaRPr>
          </a:p>
          <a:p>
            <a:pPr indent="0" lvl="0" marL="0" rtl="0" algn="r">
              <a:spcBef>
                <a:spcPts val="0"/>
              </a:spcBef>
              <a:spcAft>
                <a:spcPts val="0"/>
              </a:spcAft>
              <a:buNone/>
            </a:pPr>
            <a:r>
              <a:rPr lang="en">
                <a:solidFill>
                  <a:srgbClr val="FFFFFF"/>
                </a:solidFill>
              </a:rPr>
              <a:t>Dark wins</a:t>
            </a:r>
            <a:endParaRPr>
              <a:solidFill>
                <a:srgbClr val="FFFFFF"/>
              </a:solidFill>
            </a:endParaRPr>
          </a:p>
        </p:txBody>
      </p:sp>
      <p:pic>
        <p:nvPicPr>
          <p:cNvPr id="482" name="Google Shape;482;p38"/>
          <p:cNvPicPr preferRelativeResize="0"/>
          <p:nvPr/>
        </p:nvPicPr>
        <p:blipFill>
          <a:blip r:embed="rId5">
            <a:alphaModFix/>
          </a:blip>
          <a:stretch>
            <a:fillRect/>
          </a:stretch>
        </p:blipFill>
        <p:spPr>
          <a:xfrm>
            <a:off x="762000" y="3166875"/>
            <a:ext cx="1463040" cy="1209446"/>
          </a:xfrm>
          <a:prstGeom prst="rect">
            <a:avLst/>
          </a:prstGeom>
          <a:noFill/>
          <a:ln>
            <a:noFill/>
          </a:ln>
        </p:spPr>
      </p:pic>
      <p:sp>
        <p:nvSpPr>
          <p:cNvPr id="483" name="Google Shape;483;p38"/>
          <p:cNvSpPr txBox="1"/>
          <p:nvPr/>
        </p:nvSpPr>
        <p:spPr>
          <a:xfrm>
            <a:off x="761970" y="2685975"/>
            <a:ext cx="1463100" cy="49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rgbClr val="FFFFFF"/>
                </a:solidFill>
              </a:rPr>
              <a:t>Console Interface</a:t>
            </a:r>
            <a:endParaRPr sz="1000">
              <a:solidFill>
                <a:srgbClr val="FFFFFF"/>
              </a:solidFill>
            </a:endParaRPr>
          </a:p>
          <a:p>
            <a:pPr indent="0" lvl="0" marL="0" rtl="0" algn="ctr">
              <a:spcBef>
                <a:spcPts val="0"/>
              </a:spcBef>
              <a:spcAft>
                <a:spcPts val="0"/>
              </a:spcAft>
              <a:buNone/>
            </a:pPr>
            <a:r>
              <a:rPr lang="en" sz="1000">
                <a:solidFill>
                  <a:srgbClr val="FFFFFF"/>
                </a:solidFill>
              </a:rPr>
              <a:t>Ugly, but manageable</a:t>
            </a:r>
            <a:endParaRPr sz="1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pic>
        <p:nvPicPr>
          <p:cNvPr id="488" name="Google Shape;488;p39"/>
          <p:cNvPicPr preferRelativeResize="0"/>
          <p:nvPr/>
        </p:nvPicPr>
        <p:blipFill>
          <a:blip r:embed="rId4">
            <a:alphaModFix/>
          </a:blip>
          <a:stretch>
            <a:fillRect/>
          </a:stretch>
        </p:blipFill>
        <p:spPr>
          <a:xfrm>
            <a:off x="849925" y="152400"/>
            <a:ext cx="7444152" cy="4838699"/>
          </a:xfrm>
          <a:prstGeom prst="rect">
            <a:avLst/>
          </a:prstGeom>
          <a:noFill/>
          <a:ln>
            <a:noFill/>
          </a:ln>
          <a:effectLst>
            <a:outerShdw blurRad="314325" rotWithShape="0" algn="bl" dist="9525">
              <a:srgbClr val="FFFFFF"/>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40"/>
          <p:cNvSpPr txBox="1"/>
          <p:nvPr>
            <p:ph idx="4294967295" type="title"/>
          </p:nvPr>
        </p:nvSpPr>
        <p:spPr>
          <a:xfrm>
            <a:off x="1371600" y="685800"/>
            <a:ext cx="7030500" cy="6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The Agent</a:t>
            </a:r>
            <a:endParaRPr>
              <a:solidFill>
                <a:srgbClr val="FFFFFF"/>
              </a:solidFill>
            </a:endParaRPr>
          </a:p>
        </p:txBody>
      </p:sp>
      <p:sp>
        <p:nvSpPr>
          <p:cNvPr id="494" name="Google Shape;494;p40"/>
          <p:cNvSpPr txBox="1"/>
          <p:nvPr/>
        </p:nvSpPr>
        <p:spPr>
          <a:xfrm>
            <a:off x="365760" y="1521675"/>
            <a:ext cx="4663500" cy="270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i="1" lang="en" sz="2000"/>
              <a:t>Basics</a:t>
            </a:r>
            <a:endParaRPr b="1" i="1" sz="2000"/>
          </a:p>
          <a:p>
            <a:pPr indent="0" lvl="0" marL="0" rtl="0" algn="l">
              <a:spcBef>
                <a:spcPts val="0"/>
              </a:spcBef>
              <a:spcAft>
                <a:spcPts val="0"/>
              </a:spcAft>
              <a:buNone/>
            </a:pPr>
            <a:r>
              <a:rPr lang="en" sz="1600">
                <a:solidFill>
                  <a:srgbClr val="FFFFFF"/>
                </a:solidFill>
              </a:rPr>
              <a:t>Assign Agent its color (and thus MIN or MAX)</a:t>
            </a:r>
            <a:endParaRPr sz="1600">
              <a:solidFill>
                <a:srgbClr val="FFFFFF"/>
              </a:solidFill>
            </a:endParaRPr>
          </a:p>
          <a:p>
            <a:pPr indent="0" lvl="0" marL="0" rtl="0" algn="l">
              <a:spcBef>
                <a:spcPts val="0"/>
              </a:spcBef>
              <a:spcAft>
                <a:spcPts val="0"/>
              </a:spcAft>
              <a:buNone/>
            </a:pPr>
            <a:r>
              <a:rPr lang="en" sz="1600">
                <a:solidFill>
                  <a:srgbClr val="FFFFFF"/>
                </a:solidFill>
              </a:rPr>
              <a:t>Assign a depth of calculation</a:t>
            </a:r>
            <a:endParaRPr sz="16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rPr lang="en" sz="1600">
                <a:solidFill>
                  <a:srgbClr val="FFFFFF"/>
                </a:solidFill>
              </a:rPr>
              <a:t>Agent uses its turns simulating play and resultant board-states using MINIMAX logic</a:t>
            </a:r>
            <a:endParaRPr sz="16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rPr lang="en" sz="1600">
                <a:solidFill>
                  <a:srgbClr val="FFFFFF"/>
                </a:solidFill>
              </a:rPr>
              <a:t>Agent uses a heuristic to weigh the value of a given board-state from a move and take moves based on a decision tree</a:t>
            </a:r>
            <a:endParaRPr sz="1600">
              <a:solidFill>
                <a:srgbClr val="FFFFFF"/>
              </a:solidFill>
            </a:endParaRPr>
          </a:p>
        </p:txBody>
      </p:sp>
      <p:pic>
        <p:nvPicPr>
          <p:cNvPr id="495" name="Google Shape;495;p40"/>
          <p:cNvPicPr preferRelativeResize="0"/>
          <p:nvPr/>
        </p:nvPicPr>
        <p:blipFill>
          <a:blip r:embed="rId4">
            <a:alphaModFix/>
          </a:blip>
          <a:stretch>
            <a:fillRect/>
          </a:stretch>
        </p:blipFill>
        <p:spPr>
          <a:xfrm>
            <a:off x="5562600" y="1524000"/>
            <a:ext cx="2971800" cy="21266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41"/>
          <p:cNvSpPr txBox="1"/>
          <p:nvPr>
            <p:ph idx="4294967295" type="title"/>
          </p:nvPr>
        </p:nvSpPr>
        <p:spPr>
          <a:xfrm>
            <a:off x="1371600" y="685800"/>
            <a:ext cx="7030500" cy="65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Decision Depth</a:t>
            </a:r>
            <a:endParaRPr>
              <a:solidFill>
                <a:srgbClr val="FFFFFF"/>
              </a:solidFill>
            </a:endParaRPr>
          </a:p>
        </p:txBody>
      </p:sp>
      <p:sp>
        <p:nvSpPr>
          <p:cNvPr id="501" name="Google Shape;501;p41"/>
          <p:cNvSpPr txBox="1"/>
          <p:nvPr>
            <p:ph idx="4294967295" type="body"/>
          </p:nvPr>
        </p:nvSpPr>
        <p:spPr>
          <a:xfrm>
            <a:off x="387900" y="1597875"/>
            <a:ext cx="4572000" cy="3119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FFFFFF"/>
                </a:solidFill>
                <a:latin typeface="Arial"/>
                <a:ea typeface="Arial"/>
                <a:cs typeface="Arial"/>
                <a:sym typeface="Arial"/>
              </a:rPr>
              <a:t>Most Othello agents use alpha-beta pruning on simulated decision trees to make choices, to minimize memory tax</a:t>
            </a:r>
            <a:endParaRPr sz="1600">
              <a:solidFill>
                <a:srgbClr val="FFFFFF"/>
              </a:solidFill>
              <a:latin typeface="Arial"/>
              <a:ea typeface="Arial"/>
              <a:cs typeface="Arial"/>
              <a:sym typeface="Arial"/>
            </a:endParaRPr>
          </a:p>
          <a:p>
            <a:pPr indent="0" lvl="0" marL="0" rtl="0" algn="l">
              <a:spcBef>
                <a:spcPts val="1200"/>
              </a:spcBef>
              <a:spcAft>
                <a:spcPts val="0"/>
              </a:spcAft>
              <a:buNone/>
            </a:pPr>
            <a:r>
              <a:rPr lang="en" sz="1600">
                <a:solidFill>
                  <a:srgbClr val="FFFFFF"/>
                </a:solidFill>
                <a:latin typeface="Arial"/>
                <a:ea typeface="Arial"/>
                <a:cs typeface="Arial"/>
                <a:sym typeface="Arial"/>
              </a:rPr>
              <a:t>Great idea, let’s steal it</a:t>
            </a:r>
            <a:endParaRPr sz="1600">
              <a:solidFill>
                <a:srgbClr val="FFFFFF"/>
              </a:solidFill>
              <a:latin typeface="Arial"/>
              <a:ea typeface="Arial"/>
              <a:cs typeface="Arial"/>
              <a:sym typeface="Arial"/>
            </a:endParaRPr>
          </a:p>
          <a:p>
            <a:pPr indent="0" lvl="0" marL="0" rtl="0" algn="l">
              <a:spcBef>
                <a:spcPts val="1200"/>
              </a:spcBef>
              <a:spcAft>
                <a:spcPts val="0"/>
              </a:spcAft>
              <a:buNone/>
            </a:pPr>
            <a:r>
              <a:rPr lang="en" sz="1600">
                <a:solidFill>
                  <a:srgbClr val="FFFFFF"/>
                </a:solidFill>
                <a:latin typeface="Arial"/>
                <a:ea typeface="Arial"/>
                <a:cs typeface="Arial"/>
                <a:sym typeface="Arial"/>
              </a:rPr>
              <a:t>Now we just need to know how to think first!</a:t>
            </a:r>
            <a:endParaRPr sz="1600">
              <a:solidFill>
                <a:srgbClr val="FFFFFF"/>
              </a:solidFill>
              <a:latin typeface="Arial"/>
              <a:ea typeface="Arial"/>
              <a:cs typeface="Arial"/>
              <a:sym typeface="Arial"/>
            </a:endParaRPr>
          </a:p>
          <a:p>
            <a:pPr indent="0" lvl="0" marL="0" rtl="0" algn="l">
              <a:spcBef>
                <a:spcPts val="1200"/>
              </a:spcBef>
              <a:spcAft>
                <a:spcPts val="1200"/>
              </a:spcAft>
              <a:buNone/>
            </a:pPr>
            <a:r>
              <a:rPr lang="en" sz="1600">
                <a:solidFill>
                  <a:srgbClr val="FFFFFF"/>
                </a:solidFill>
                <a:latin typeface="Arial"/>
                <a:ea typeface="Arial"/>
                <a:cs typeface="Arial"/>
                <a:sym typeface="Arial"/>
              </a:rPr>
              <a:t>But how deep should it be thinking?</a:t>
            </a:r>
            <a:endParaRPr sz="1600">
              <a:solidFill>
                <a:srgbClr val="FFFFFF"/>
              </a:solidFill>
              <a:latin typeface="Arial"/>
              <a:ea typeface="Arial"/>
              <a:cs typeface="Arial"/>
              <a:sym typeface="Arial"/>
            </a:endParaRPr>
          </a:p>
        </p:txBody>
      </p:sp>
      <p:pic>
        <p:nvPicPr>
          <p:cNvPr id="502" name="Google Shape;502;p41"/>
          <p:cNvPicPr preferRelativeResize="0"/>
          <p:nvPr/>
        </p:nvPicPr>
        <p:blipFill>
          <a:blip r:embed="rId4">
            <a:alphaModFix/>
          </a:blip>
          <a:stretch>
            <a:fillRect/>
          </a:stretch>
        </p:blipFill>
        <p:spPr>
          <a:xfrm>
            <a:off x="5105400" y="1685088"/>
            <a:ext cx="3657600" cy="18644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5"/>
          <p:cNvSpPr txBox="1"/>
          <p:nvPr>
            <p:ph idx="1" type="body"/>
          </p:nvPr>
        </p:nvSpPr>
        <p:spPr>
          <a:xfrm>
            <a:off x="1303800" y="1990050"/>
            <a:ext cx="72903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Image classification</a:t>
            </a:r>
            <a:endParaRPr b="1"/>
          </a:p>
          <a:p>
            <a:pPr indent="457200" lvl="0" marL="0" rtl="0" algn="l">
              <a:spcBef>
                <a:spcPts val="1200"/>
              </a:spcBef>
              <a:spcAft>
                <a:spcPts val="0"/>
              </a:spcAft>
              <a:buNone/>
            </a:pPr>
            <a:r>
              <a:rPr lang="en"/>
              <a:t>Supervised learning using labeled data</a:t>
            </a:r>
            <a:endParaRPr/>
          </a:p>
          <a:p>
            <a:pPr indent="457200" lvl="0" marL="0" rtl="0" algn="l">
              <a:spcBef>
                <a:spcPts val="1200"/>
              </a:spcBef>
              <a:spcAft>
                <a:spcPts val="0"/>
              </a:spcAft>
              <a:buNone/>
            </a:pPr>
            <a:r>
              <a:rPr lang="en"/>
              <a:t>C</a:t>
            </a:r>
            <a:r>
              <a:rPr lang="en"/>
              <a:t>onvolutional neural networks are perfect for this</a:t>
            </a:r>
            <a:endParaRPr/>
          </a:p>
          <a:p>
            <a:pPr indent="0" lvl="0" marL="0" rtl="0" algn="l">
              <a:spcBef>
                <a:spcPts val="1200"/>
              </a:spcBef>
              <a:spcAft>
                <a:spcPts val="0"/>
              </a:spcAft>
              <a:buNone/>
            </a:pPr>
            <a:r>
              <a:rPr b="1" lang="en"/>
              <a:t>Problem</a:t>
            </a:r>
            <a:endParaRPr b="1"/>
          </a:p>
          <a:p>
            <a:pPr indent="457200" lvl="0" marL="0" rtl="0" algn="l">
              <a:spcBef>
                <a:spcPts val="1200"/>
              </a:spcBef>
              <a:spcAft>
                <a:spcPts val="1200"/>
              </a:spcAft>
              <a:buNone/>
            </a:pPr>
            <a:r>
              <a:rPr lang="en"/>
              <a:t>Without using a cheat </a:t>
            </a:r>
            <a:r>
              <a:rPr lang="en"/>
              <a:t>(injection)</a:t>
            </a:r>
            <a:r>
              <a:rPr lang="en"/>
              <a:t> client </a:t>
            </a:r>
            <a:r>
              <a:rPr lang="en"/>
              <a:t>finding objects in the game </a:t>
            </a:r>
            <a:r>
              <a:rPr lang="en"/>
              <a:t>can only be done by using (pixel) color matching. This is unstable and the color is lost when changing viewing angles or brightness.</a:t>
            </a:r>
            <a:endParaRPr/>
          </a:p>
        </p:txBody>
      </p:sp>
      <p:sp>
        <p:nvSpPr>
          <p:cNvPr id="293" name="Google Shape;293;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Motivation</a:t>
            </a:r>
            <a:endParaRPr/>
          </a:p>
        </p:txBody>
      </p:sp>
      <p:pic>
        <p:nvPicPr>
          <p:cNvPr id="294" name="Google Shape;294;p15"/>
          <p:cNvPicPr preferRelativeResize="0"/>
          <p:nvPr/>
        </p:nvPicPr>
        <p:blipFill>
          <a:blip r:embed="rId3">
            <a:alphaModFix/>
          </a:blip>
          <a:stretch>
            <a:fillRect/>
          </a:stretch>
        </p:blipFill>
        <p:spPr>
          <a:xfrm>
            <a:off x="3480475" y="190600"/>
            <a:ext cx="5623726" cy="3366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42"/>
          <p:cNvSpPr txBox="1"/>
          <p:nvPr>
            <p:ph idx="4294967295" type="title"/>
          </p:nvPr>
        </p:nvSpPr>
        <p:spPr>
          <a:xfrm>
            <a:off x="1371600" y="685800"/>
            <a:ext cx="7030500" cy="63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3F3F3"/>
                </a:solidFill>
              </a:rPr>
              <a:t>Game Complexity</a:t>
            </a:r>
            <a:endParaRPr>
              <a:solidFill>
                <a:srgbClr val="F3F3F3"/>
              </a:solidFill>
            </a:endParaRPr>
          </a:p>
        </p:txBody>
      </p:sp>
      <p:sp>
        <p:nvSpPr>
          <p:cNvPr id="508" name="Google Shape;508;p42"/>
          <p:cNvSpPr txBox="1"/>
          <p:nvPr/>
        </p:nvSpPr>
        <p:spPr>
          <a:xfrm>
            <a:off x="6599075" y="748475"/>
            <a:ext cx="2011800" cy="4091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FFFFFF"/>
                </a:solidFill>
              </a:rPr>
              <a:t>The 8x8 Othello game tree is estimated at 10</a:t>
            </a:r>
            <a:r>
              <a:rPr baseline="30000" lang="en">
                <a:solidFill>
                  <a:srgbClr val="FFFFFF"/>
                </a:solidFill>
              </a:rPr>
              <a:t>54 </a:t>
            </a:r>
            <a:r>
              <a:rPr lang="en">
                <a:solidFill>
                  <a:srgbClr val="FFFFFF"/>
                </a:solidFill>
              </a:rPr>
              <a:t>nodes and the number of legal positions is estimated at less than 10</a:t>
            </a:r>
            <a:r>
              <a:rPr baseline="30000" lang="en">
                <a:solidFill>
                  <a:srgbClr val="FFFFFF"/>
                </a:solidFill>
              </a:rPr>
              <a:t>28</a:t>
            </a:r>
            <a:endParaRPr>
              <a:solidFill>
                <a:srgbClr val="FFFFFF"/>
              </a:solidFill>
            </a:endParaRPr>
          </a:p>
          <a:p>
            <a:pPr indent="0" lvl="0" marL="0" rtl="0" algn="ctr">
              <a:lnSpc>
                <a:spcPct val="115000"/>
              </a:lnSpc>
              <a:spcBef>
                <a:spcPts val="0"/>
              </a:spcBef>
              <a:spcAft>
                <a:spcPts val="0"/>
              </a:spcAft>
              <a:buNone/>
            </a:pPr>
            <a:r>
              <a:t/>
            </a:r>
            <a:endParaRPr>
              <a:solidFill>
                <a:srgbClr val="FFFFFF"/>
              </a:solidFill>
            </a:endParaRPr>
          </a:p>
          <a:p>
            <a:pPr indent="0" lvl="0" marL="0" rtl="0" algn="ctr">
              <a:lnSpc>
                <a:spcPct val="115000"/>
              </a:lnSpc>
              <a:spcBef>
                <a:spcPts val="0"/>
              </a:spcBef>
              <a:spcAft>
                <a:spcPts val="0"/>
              </a:spcAft>
              <a:buNone/>
            </a:pPr>
            <a:r>
              <a:rPr lang="en">
                <a:solidFill>
                  <a:srgbClr val="FFFFFF"/>
                </a:solidFill>
              </a:rPr>
              <a:t>T</a:t>
            </a:r>
            <a:r>
              <a:rPr lang="en">
                <a:solidFill>
                  <a:srgbClr val="FFFFFF"/>
                </a:solidFill>
              </a:rPr>
              <a:t>he number of available moves fluctuates based on positioning, before narrowing out at the end of the game when the number of available spaces dwindles down</a:t>
            </a:r>
            <a:endParaRPr>
              <a:solidFill>
                <a:srgbClr val="FFFFFF"/>
              </a:solidFill>
            </a:endParaRPr>
          </a:p>
        </p:txBody>
      </p:sp>
      <p:pic>
        <p:nvPicPr>
          <p:cNvPr id="509" name="Google Shape;509;p42"/>
          <p:cNvPicPr preferRelativeResize="0"/>
          <p:nvPr/>
        </p:nvPicPr>
        <p:blipFill>
          <a:blip r:embed="rId4">
            <a:alphaModFix/>
          </a:blip>
          <a:stretch>
            <a:fillRect/>
          </a:stretch>
        </p:blipFill>
        <p:spPr>
          <a:xfrm>
            <a:off x="762000" y="1368485"/>
            <a:ext cx="5486400" cy="30130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p43"/>
          <p:cNvSpPr txBox="1"/>
          <p:nvPr>
            <p:ph idx="4294967295" type="title"/>
          </p:nvPr>
        </p:nvSpPr>
        <p:spPr>
          <a:xfrm>
            <a:off x="1371600" y="685800"/>
            <a:ext cx="7030500" cy="7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Depth Decisions</a:t>
            </a:r>
            <a:endParaRPr>
              <a:solidFill>
                <a:srgbClr val="FFFFFF"/>
              </a:solidFill>
            </a:endParaRPr>
          </a:p>
        </p:txBody>
      </p:sp>
      <p:sp>
        <p:nvSpPr>
          <p:cNvPr id="515" name="Google Shape;515;p43"/>
          <p:cNvSpPr txBox="1"/>
          <p:nvPr>
            <p:ph idx="4294967295" type="body"/>
          </p:nvPr>
        </p:nvSpPr>
        <p:spPr>
          <a:xfrm>
            <a:off x="4099500" y="1642800"/>
            <a:ext cx="4663500" cy="3119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solidFill>
                  <a:srgbClr val="FFFFFF"/>
                </a:solidFill>
                <a:latin typeface="Arial"/>
                <a:ea typeface="Arial"/>
                <a:cs typeface="Arial"/>
                <a:sym typeface="Arial"/>
              </a:rPr>
              <a:t>Othello bears a particular challenge when determining decision tree depth to explore. The number of moves available grows as play evolves and then shrinks as remaining space is taken</a:t>
            </a:r>
            <a:endParaRPr sz="1600">
              <a:solidFill>
                <a:srgbClr val="FFFFFF"/>
              </a:solidFill>
              <a:latin typeface="Arial"/>
              <a:ea typeface="Arial"/>
              <a:cs typeface="Arial"/>
              <a:sym typeface="Arial"/>
            </a:endParaRPr>
          </a:p>
          <a:p>
            <a:pPr indent="0" lvl="0" marL="0" rtl="0" algn="l">
              <a:spcBef>
                <a:spcPts val="1200"/>
              </a:spcBef>
              <a:spcAft>
                <a:spcPts val="0"/>
              </a:spcAft>
              <a:buNone/>
            </a:pPr>
            <a:r>
              <a:rPr lang="en" sz="1600">
                <a:solidFill>
                  <a:srgbClr val="FFFFFF"/>
                </a:solidFill>
                <a:latin typeface="Arial"/>
                <a:ea typeface="Arial"/>
                <a:cs typeface="Arial"/>
                <a:sym typeface="Arial"/>
              </a:rPr>
              <a:t>No move is guaranteed to have the same number of child boards possible from that position as its own parent had</a:t>
            </a:r>
            <a:endParaRPr sz="1600">
              <a:solidFill>
                <a:srgbClr val="FFFFFF"/>
              </a:solidFill>
              <a:latin typeface="Arial"/>
              <a:ea typeface="Arial"/>
              <a:cs typeface="Arial"/>
              <a:sym typeface="Arial"/>
            </a:endParaRPr>
          </a:p>
          <a:p>
            <a:pPr indent="0" lvl="0" marL="0" rtl="0" algn="l">
              <a:spcBef>
                <a:spcPts val="1200"/>
              </a:spcBef>
              <a:spcAft>
                <a:spcPts val="0"/>
              </a:spcAft>
              <a:buNone/>
            </a:pPr>
            <a:r>
              <a:rPr lang="en" sz="1600">
                <a:solidFill>
                  <a:srgbClr val="FFFFFF"/>
                </a:solidFill>
                <a:latin typeface="Arial"/>
                <a:ea typeface="Arial"/>
                <a:cs typeface="Arial"/>
                <a:sym typeface="Arial"/>
              </a:rPr>
              <a:t>So when do we stop digging?</a:t>
            </a:r>
            <a:endParaRPr sz="1600">
              <a:solidFill>
                <a:srgbClr val="FFFFFF"/>
              </a:solidFill>
              <a:latin typeface="Arial"/>
              <a:ea typeface="Arial"/>
              <a:cs typeface="Arial"/>
              <a:sym typeface="Arial"/>
            </a:endParaRPr>
          </a:p>
          <a:p>
            <a:pPr indent="0" lvl="0" marL="0" rtl="0" algn="l">
              <a:spcBef>
                <a:spcPts val="1200"/>
              </a:spcBef>
              <a:spcAft>
                <a:spcPts val="1200"/>
              </a:spcAft>
              <a:buNone/>
            </a:pPr>
            <a:r>
              <a:rPr lang="en" sz="1600">
                <a:solidFill>
                  <a:srgbClr val="FFFFFF"/>
                </a:solidFill>
                <a:latin typeface="Arial"/>
                <a:ea typeface="Arial"/>
                <a:cs typeface="Arial"/>
                <a:sym typeface="Arial"/>
              </a:rPr>
              <a:t>We should figure that out, on the fly</a:t>
            </a:r>
            <a:endParaRPr sz="1600">
              <a:solidFill>
                <a:srgbClr val="FFFFF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9" name="Shape 519"/>
        <p:cNvGrpSpPr/>
        <p:nvPr/>
      </p:nvGrpSpPr>
      <p:grpSpPr>
        <a:xfrm>
          <a:off x="0" y="0"/>
          <a:ext cx="0" cy="0"/>
          <a:chOff x="0" y="0"/>
          <a:chExt cx="0" cy="0"/>
        </a:xfrm>
      </p:grpSpPr>
      <p:sp>
        <p:nvSpPr>
          <p:cNvPr id="520" name="Google Shape;520;p44"/>
          <p:cNvSpPr txBox="1"/>
          <p:nvPr>
            <p:ph idx="4294967295" type="title"/>
          </p:nvPr>
        </p:nvSpPr>
        <p:spPr>
          <a:xfrm>
            <a:off x="1371600" y="685800"/>
            <a:ext cx="7030500" cy="74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The Three Proto-Agents</a:t>
            </a:r>
            <a:endParaRPr>
              <a:solidFill>
                <a:srgbClr val="FFFFFF"/>
              </a:solidFill>
            </a:endParaRPr>
          </a:p>
        </p:txBody>
      </p:sp>
      <p:sp>
        <p:nvSpPr>
          <p:cNvPr id="521" name="Google Shape;521;p44"/>
          <p:cNvSpPr txBox="1"/>
          <p:nvPr>
            <p:ph idx="4294967295" type="body"/>
          </p:nvPr>
        </p:nvSpPr>
        <p:spPr>
          <a:xfrm>
            <a:off x="311700" y="1597875"/>
            <a:ext cx="6400800" cy="3119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FFFFFF"/>
                </a:solidFill>
                <a:latin typeface="Arial"/>
                <a:ea typeface="Arial"/>
                <a:cs typeface="Arial"/>
                <a:sym typeface="Arial"/>
              </a:rPr>
              <a:t>To track progress and complexity in decision making, we’ll begin with one Agent and progressively change its paradigms and heuristics until we combine them into something truly robust</a:t>
            </a:r>
            <a:endParaRPr sz="1600">
              <a:solidFill>
                <a:srgbClr val="FFFFFF"/>
              </a:solidFill>
              <a:latin typeface="Arial"/>
              <a:ea typeface="Arial"/>
              <a:cs typeface="Arial"/>
              <a:sym typeface="Arial"/>
            </a:endParaRPr>
          </a:p>
          <a:p>
            <a:pPr indent="0" lvl="0" marL="0" rtl="0" algn="l">
              <a:spcBef>
                <a:spcPts val="1200"/>
              </a:spcBef>
              <a:spcAft>
                <a:spcPts val="1200"/>
              </a:spcAft>
              <a:buNone/>
            </a:pPr>
            <a:r>
              <a:rPr lang="en" sz="1600">
                <a:solidFill>
                  <a:srgbClr val="FFFFFF"/>
                </a:solidFill>
                <a:latin typeface="Arial"/>
                <a:ea typeface="Arial"/>
                <a:cs typeface="Arial"/>
                <a:sym typeface="Arial"/>
              </a:rPr>
              <a:t>So, we start with three proto-Agents: Timmy, Jenny, and Spike</a:t>
            </a:r>
            <a:endParaRPr sz="1600">
              <a:solidFill>
                <a:srgbClr val="FFFFF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45"/>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Proto-Agent 1: Timmy</a:t>
            </a:r>
            <a:endParaRPr>
              <a:solidFill>
                <a:srgbClr val="FFFFFF"/>
              </a:solidFill>
            </a:endParaRPr>
          </a:p>
        </p:txBody>
      </p:sp>
      <p:sp>
        <p:nvSpPr>
          <p:cNvPr id="527" name="Google Shape;527;p45"/>
          <p:cNvSpPr txBox="1"/>
          <p:nvPr>
            <p:ph idx="4294967295" type="body"/>
          </p:nvPr>
        </p:nvSpPr>
        <p:spPr>
          <a:xfrm>
            <a:off x="369575" y="1597875"/>
            <a:ext cx="5029200" cy="31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n" sz="1600">
                <a:solidFill>
                  <a:srgbClr val="FFFFFF"/>
                </a:solidFill>
                <a:latin typeface="Arial"/>
                <a:ea typeface="Arial"/>
                <a:cs typeface="Arial"/>
                <a:sym typeface="Arial"/>
              </a:rPr>
              <a:t>At the baseline, an Agent should be able to make move decisions </a:t>
            </a:r>
            <a:endParaRPr sz="1600">
              <a:solidFill>
                <a:srgbClr val="FFFFFF"/>
              </a:solidFill>
              <a:latin typeface="Arial"/>
              <a:ea typeface="Arial"/>
              <a:cs typeface="Arial"/>
              <a:sym typeface="Arial"/>
            </a:endParaRPr>
          </a:p>
          <a:p>
            <a:pPr indent="0" lvl="0" marL="0" rtl="0" algn="l">
              <a:lnSpc>
                <a:spcPct val="105000"/>
              </a:lnSpc>
              <a:spcBef>
                <a:spcPts val="1200"/>
              </a:spcBef>
              <a:spcAft>
                <a:spcPts val="0"/>
              </a:spcAft>
              <a:buSzPts val="1018"/>
              <a:buNone/>
            </a:pPr>
            <a:r>
              <a:rPr lang="en" sz="1600">
                <a:solidFill>
                  <a:srgbClr val="FFFFFF"/>
                </a:solidFill>
                <a:latin typeface="Arial"/>
                <a:ea typeface="Arial"/>
                <a:cs typeface="Arial"/>
                <a:sym typeface="Arial"/>
              </a:rPr>
              <a:t>At its most </a:t>
            </a:r>
            <a:r>
              <a:rPr lang="en" sz="1600">
                <a:solidFill>
                  <a:srgbClr val="FFFFFF"/>
                </a:solidFill>
                <a:latin typeface="Arial"/>
                <a:ea typeface="Arial"/>
                <a:cs typeface="Arial"/>
                <a:sym typeface="Arial"/>
              </a:rPr>
              <a:t>primitive</a:t>
            </a:r>
            <a:r>
              <a:rPr lang="en" sz="1600">
                <a:solidFill>
                  <a:srgbClr val="FFFFFF"/>
                </a:solidFill>
                <a:latin typeface="Arial"/>
                <a:ea typeface="Arial"/>
                <a:cs typeface="Arial"/>
                <a:sym typeface="Arial"/>
              </a:rPr>
              <a:t>, these moves should be optimized</a:t>
            </a:r>
            <a:endParaRPr sz="1600">
              <a:solidFill>
                <a:srgbClr val="FFFFFF"/>
              </a:solidFill>
              <a:latin typeface="Arial"/>
              <a:ea typeface="Arial"/>
              <a:cs typeface="Arial"/>
              <a:sym typeface="Arial"/>
            </a:endParaRPr>
          </a:p>
          <a:p>
            <a:pPr indent="0" lvl="0" marL="0" rtl="0" algn="l">
              <a:lnSpc>
                <a:spcPct val="105000"/>
              </a:lnSpc>
              <a:spcBef>
                <a:spcPts val="1200"/>
              </a:spcBef>
              <a:spcAft>
                <a:spcPts val="0"/>
              </a:spcAft>
              <a:buSzPts val="1018"/>
              <a:buNone/>
            </a:pPr>
            <a:r>
              <a:rPr lang="en" sz="1600">
                <a:solidFill>
                  <a:srgbClr val="FFFFFF"/>
                </a:solidFill>
                <a:latin typeface="Arial"/>
                <a:ea typeface="Arial"/>
                <a:cs typeface="Arial"/>
                <a:sym typeface="Arial"/>
              </a:rPr>
              <a:t>Enter Timmy, our first Proto-Agent</a:t>
            </a:r>
            <a:endParaRPr sz="1600">
              <a:solidFill>
                <a:srgbClr val="FFFFFF"/>
              </a:solidFill>
              <a:latin typeface="Arial"/>
              <a:ea typeface="Arial"/>
              <a:cs typeface="Arial"/>
              <a:sym typeface="Arial"/>
            </a:endParaRPr>
          </a:p>
          <a:p>
            <a:pPr indent="0" lvl="0" marL="0" rtl="0" algn="l">
              <a:lnSpc>
                <a:spcPct val="105000"/>
              </a:lnSpc>
              <a:spcBef>
                <a:spcPts val="1200"/>
              </a:spcBef>
              <a:spcAft>
                <a:spcPts val="0"/>
              </a:spcAft>
              <a:buSzPts val="1018"/>
              <a:buNone/>
            </a:pPr>
            <a:r>
              <a:rPr lang="en" sz="1600">
                <a:solidFill>
                  <a:srgbClr val="FFFFFF"/>
                </a:solidFill>
                <a:latin typeface="Arial"/>
                <a:ea typeface="Arial"/>
                <a:cs typeface="Arial"/>
                <a:sym typeface="Arial"/>
              </a:rPr>
              <a:t>Decision Tree Depth: 1</a:t>
            </a:r>
            <a:endParaRPr sz="1600">
              <a:solidFill>
                <a:srgbClr val="FFFFFF"/>
              </a:solidFill>
              <a:latin typeface="Arial"/>
              <a:ea typeface="Arial"/>
              <a:cs typeface="Arial"/>
              <a:sym typeface="Arial"/>
            </a:endParaRPr>
          </a:p>
          <a:p>
            <a:pPr indent="0" lvl="0" marL="0" rtl="0" algn="l">
              <a:lnSpc>
                <a:spcPct val="105000"/>
              </a:lnSpc>
              <a:spcBef>
                <a:spcPts val="1200"/>
              </a:spcBef>
              <a:spcAft>
                <a:spcPts val="0"/>
              </a:spcAft>
              <a:buSzPts val="1018"/>
              <a:buNone/>
            </a:pPr>
            <a:r>
              <a:rPr lang="en" sz="1600">
                <a:solidFill>
                  <a:srgbClr val="FFFFFF"/>
                </a:solidFill>
                <a:latin typeface="Arial"/>
                <a:ea typeface="Arial"/>
                <a:cs typeface="Arial"/>
                <a:sym typeface="Arial"/>
              </a:rPr>
              <a:t>Heuristic: Board State</a:t>
            </a:r>
            <a:endParaRPr sz="1600">
              <a:solidFill>
                <a:srgbClr val="FFFFFF"/>
              </a:solidFill>
              <a:latin typeface="Arial"/>
              <a:ea typeface="Arial"/>
              <a:cs typeface="Arial"/>
              <a:sym typeface="Arial"/>
            </a:endParaRPr>
          </a:p>
          <a:p>
            <a:pPr indent="0" lvl="0" marL="0" rtl="0" algn="l">
              <a:lnSpc>
                <a:spcPct val="105000"/>
              </a:lnSpc>
              <a:spcBef>
                <a:spcPts val="1200"/>
              </a:spcBef>
              <a:spcAft>
                <a:spcPts val="1200"/>
              </a:spcAft>
              <a:buSzPts val="1018"/>
              <a:buNone/>
            </a:pPr>
            <a:r>
              <a:rPr lang="en" sz="1600">
                <a:solidFill>
                  <a:srgbClr val="FFFFFF"/>
                </a:solidFill>
                <a:latin typeface="Arial"/>
                <a:ea typeface="Arial"/>
                <a:cs typeface="Arial"/>
                <a:sym typeface="Arial"/>
              </a:rPr>
              <a:t>Timmy will ALWAYS choose the move that results in having the MOST pieces in his color on the board</a:t>
            </a:r>
            <a:endParaRPr sz="1600">
              <a:solidFill>
                <a:srgbClr val="FFFFFF"/>
              </a:solidFill>
              <a:latin typeface="Arial"/>
              <a:ea typeface="Arial"/>
              <a:cs typeface="Arial"/>
              <a:sym typeface="Arial"/>
            </a:endParaRPr>
          </a:p>
        </p:txBody>
      </p:sp>
      <p:pic>
        <p:nvPicPr>
          <p:cNvPr id="528" name="Google Shape;528;p45"/>
          <p:cNvPicPr preferRelativeResize="0"/>
          <p:nvPr/>
        </p:nvPicPr>
        <p:blipFill>
          <a:blip r:embed="rId4">
            <a:alphaModFix/>
          </a:blip>
          <a:stretch>
            <a:fillRect/>
          </a:stretch>
        </p:blipFill>
        <p:spPr>
          <a:xfrm>
            <a:off x="5667300" y="994950"/>
            <a:ext cx="2562300" cy="3153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46"/>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
                <a:solidFill>
                  <a:srgbClr val="FFFFFF"/>
                </a:solidFill>
              </a:rPr>
              <a:t>Proto-Agent 2: Jenny</a:t>
            </a:r>
            <a:endParaRPr>
              <a:solidFill>
                <a:srgbClr val="FFFFFF"/>
              </a:solidFill>
            </a:endParaRPr>
          </a:p>
        </p:txBody>
      </p:sp>
      <p:sp>
        <p:nvSpPr>
          <p:cNvPr id="534" name="Google Shape;534;p46"/>
          <p:cNvSpPr txBox="1"/>
          <p:nvPr>
            <p:ph idx="4294967295" type="body"/>
          </p:nvPr>
        </p:nvSpPr>
        <p:spPr>
          <a:xfrm>
            <a:off x="4179575" y="1597875"/>
            <a:ext cx="4572000" cy="31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solidFill>
                  <a:srgbClr val="FFFFFF"/>
                </a:solidFill>
                <a:latin typeface="Arial"/>
                <a:ea typeface="Arial"/>
                <a:cs typeface="Arial"/>
                <a:sym typeface="Arial"/>
              </a:rPr>
              <a:t>An Agent should make smarter decisions, based around the positional advantage</a:t>
            </a:r>
            <a:endParaRPr sz="1600">
              <a:solidFill>
                <a:srgbClr val="FFFFFF"/>
              </a:solidFill>
              <a:latin typeface="Arial"/>
              <a:ea typeface="Arial"/>
              <a:cs typeface="Arial"/>
              <a:sym typeface="Arial"/>
            </a:endParaRPr>
          </a:p>
          <a:p>
            <a:pPr indent="0" lvl="0" marL="0" rtl="0" algn="l">
              <a:spcBef>
                <a:spcPts val="1200"/>
              </a:spcBef>
              <a:spcAft>
                <a:spcPts val="0"/>
              </a:spcAft>
              <a:buNone/>
            </a:pPr>
            <a:r>
              <a:rPr lang="en" sz="1600">
                <a:solidFill>
                  <a:srgbClr val="FFFFFF"/>
                </a:solidFill>
                <a:latin typeface="Arial"/>
                <a:ea typeface="Arial"/>
                <a:cs typeface="Arial"/>
                <a:sym typeface="Arial"/>
              </a:rPr>
              <a:t>Decision Tree Depth: Depends </a:t>
            </a:r>
            <a:endParaRPr sz="1600">
              <a:solidFill>
                <a:srgbClr val="FFFFFF"/>
              </a:solidFill>
              <a:latin typeface="Arial"/>
              <a:ea typeface="Arial"/>
              <a:cs typeface="Arial"/>
              <a:sym typeface="Arial"/>
            </a:endParaRPr>
          </a:p>
          <a:p>
            <a:pPr indent="0" lvl="0" marL="0" rtl="0" algn="l">
              <a:spcBef>
                <a:spcPts val="1200"/>
              </a:spcBef>
              <a:spcAft>
                <a:spcPts val="0"/>
              </a:spcAft>
              <a:buNone/>
            </a:pPr>
            <a:r>
              <a:rPr lang="en" sz="1600">
                <a:solidFill>
                  <a:srgbClr val="FFFFFF"/>
                </a:solidFill>
                <a:latin typeface="Arial"/>
                <a:ea typeface="Arial"/>
                <a:cs typeface="Arial"/>
                <a:sym typeface="Arial"/>
              </a:rPr>
              <a:t>Heuristic: Board State + Corner Criteria*</a:t>
            </a:r>
            <a:endParaRPr sz="1600">
              <a:solidFill>
                <a:srgbClr val="FFFFFF"/>
              </a:solidFill>
              <a:latin typeface="Arial"/>
              <a:ea typeface="Arial"/>
              <a:cs typeface="Arial"/>
              <a:sym typeface="Arial"/>
            </a:endParaRPr>
          </a:p>
          <a:p>
            <a:pPr indent="0" lvl="0" marL="0" rtl="0" algn="l">
              <a:spcBef>
                <a:spcPts val="1200"/>
              </a:spcBef>
              <a:spcAft>
                <a:spcPts val="1200"/>
              </a:spcAft>
              <a:buNone/>
            </a:pPr>
            <a:r>
              <a:rPr lang="en" sz="1600">
                <a:solidFill>
                  <a:srgbClr val="FFFFFF"/>
                </a:solidFill>
                <a:latin typeface="Arial"/>
                <a:ea typeface="Arial"/>
                <a:cs typeface="Arial"/>
                <a:sym typeface="Arial"/>
              </a:rPr>
              <a:t>Jenny will choose the move that creates the most immediate advantage in board state. Her decision tree depth can be tested for variability to find cutoff points of both optimization and complexity reduction (how deep is too much to process, etc.)</a:t>
            </a:r>
            <a:endParaRPr sz="1600">
              <a:solidFill>
                <a:srgbClr val="FFFFFF"/>
              </a:solidFill>
              <a:latin typeface="Arial"/>
              <a:ea typeface="Arial"/>
              <a:cs typeface="Arial"/>
              <a:sym typeface="Arial"/>
            </a:endParaRPr>
          </a:p>
        </p:txBody>
      </p:sp>
      <p:pic>
        <p:nvPicPr>
          <p:cNvPr id="535" name="Google Shape;535;p46"/>
          <p:cNvPicPr preferRelativeResize="0"/>
          <p:nvPr/>
        </p:nvPicPr>
        <p:blipFill>
          <a:blip r:embed="rId4">
            <a:alphaModFix/>
          </a:blip>
          <a:stretch>
            <a:fillRect/>
          </a:stretch>
        </p:blipFill>
        <p:spPr>
          <a:xfrm>
            <a:off x="914400" y="994950"/>
            <a:ext cx="2562300" cy="3153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47"/>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Proto-Agent 3: Spike</a:t>
            </a:r>
            <a:endParaRPr>
              <a:solidFill>
                <a:srgbClr val="FFFFFF"/>
              </a:solidFill>
            </a:endParaRPr>
          </a:p>
        </p:txBody>
      </p:sp>
      <p:sp>
        <p:nvSpPr>
          <p:cNvPr id="541" name="Google Shape;541;p47"/>
          <p:cNvSpPr txBox="1"/>
          <p:nvPr>
            <p:ph idx="4294967295" type="body"/>
          </p:nvPr>
        </p:nvSpPr>
        <p:spPr>
          <a:xfrm>
            <a:off x="369575" y="1597875"/>
            <a:ext cx="5303400" cy="31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679">
                <a:solidFill>
                  <a:srgbClr val="FFFFFF"/>
                </a:solidFill>
                <a:latin typeface="Arial"/>
                <a:ea typeface="Arial"/>
                <a:cs typeface="Arial"/>
                <a:sym typeface="Arial"/>
              </a:rPr>
              <a:t>Meanwhile, our third Agent pursues a different advantage: options</a:t>
            </a:r>
            <a:endParaRPr sz="1679">
              <a:solidFill>
                <a:srgbClr val="FFFFFF"/>
              </a:solidFill>
              <a:latin typeface="Arial"/>
              <a:ea typeface="Arial"/>
              <a:cs typeface="Arial"/>
              <a:sym typeface="Arial"/>
            </a:endParaRPr>
          </a:p>
          <a:p>
            <a:pPr indent="0" lvl="0" marL="0" rtl="0" algn="l">
              <a:lnSpc>
                <a:spcPct val="95000"/>
              </a:lnSpc>
              <a:spcBef>
                <a:spcPts val="1200"/>
              </a:spcBef>
              <a:spcAft>
                <a:spcPts val="0"/>
              </a:spcAft>
              <a:buSzPts val="1018"/>
              <a:buNone/>
            </a:pPr>
            <a:r>
              <a:rPr lang="en" sz="1679">
                <a:solidFill>
                  <a:srgbClr val="FFFFFF"/>
                </a:solidFill>
                <a:latin typeface="Arial"/>
                <a:ea typeface="Arial"/>
                <a:cs typeface="Arial"/>
                <a:sym typeface="Arial"/>
              </a:rPr>
              <a:t>Decision Tree Depth: Depends</a:t>
            </a:r>
            <a:endParaRPr sz="1679">
              <a:solidFill>
                <a:srgbClr val="FFFFFF"/>
              </a:solidFill>
              <a:latin typeface="Arial"/>
              <a:ea typeface="Arial"/>
              <a:cs typeface="Arial"/>
              <a:sym typeface="Arial"/>
            </a:endParaRPr>
          </a:p>
          <a:p>
            <a:pPr indent="0" lvl="0" marL="0" rtl="0" algn="l">
              <a:lnSpc>
                <a:spcPct val="95000"/>
              </a:lnSpc>
              <a:spcBef>
                <a:spcPts val="1200"/>
              </a:spcBef>
              <a:spcAft>
                <a:spcPts val="0"/>
              </a:spcAft>
              <a:buSzPts val="1018"/>
              <a:buNone/>
            </a:pPr>
            <a:r>
              <a:rPr lang="en" sz="1679">
                <a:solidFill>
                  <a:srgbClr val="FFFFFF"/>
                </a:solidFill>
                <a:latin typeface="Arial"/>
                <a:ea typeface="Arial"/>
                <a:cs typeface="Arial"/>
                <a:sym typeface="Arial"/>
              </a:rPr>
              <a:t>Heuristic: Move Availability</a:t>
            </a:r>
            <a:endParaRPr sz="1679">
              <a:solidFill>
                <a:srgbClr val="FFFFFF"/>
              </a:solidFill>
              <a:latin typeface="Arial"/>
              <a:ea typeface="Arial"/>
              <a:cs typeface="Arial"/>
              <a:sym typeface="Arial"/>
            </a:endParaRPr>
          </a:p>
          <a:p>
            <a:pPr indent="0" lvl="0" marL="0" rtl="0" algn="l">
              <a:lnSpc>
                <a:spcPct val="95000"/>
              </a:lnSpc>
              <a:spcBef>
                <a:spcPts val="1200"/>
              </a:spcBef>
              <a:spcAft>
                <a:spcPts val="0"/>
              </a:spcAft>
              <a:buSzPts val="1018"/>
              <a:buNone/>
            </a:pPr>
            <a:r>
              <a:rPr lang="en" sz="1679">
                <a:solidFill>
                  <a:srgbClr val="FFFFFF"/>
                </a:solidFill>
                <a:latin typeface="Arial"/>
                <a:ea typeface="Arial"/>
                <a:cs typeface="Arial"/>
                <a:sym typeface="Arial"/>
              </a:rPr>
              <a:t>As with Jenny, Spike’s depth can be variable and optimized based on performance</a:t>
            </a:r>
            <a:endParaRPr sz="1679">
              <a:solidFill>
                <a:srgbClr val="FFFFFF"/>
              </a:solidFill>
              <a:latin typeface="Arial"/>
              <a:ea typeface="Arial"/>
              <a:cs typeface="Arial"/>
              <a:sym typeface="Arial"/>
            </a:endParaRPr>
          </a:p>
          <a:p>
            <a:pPr indent="0" lvl="0" marL="0" rtl="0" algn="l">
              <a:lnSpc>
                <a:spcPct val="95000"/>
              </a:lnSpc>
              <a:spcBef>
                <a:spcPts val="1200"/>
              </a:spcBef>
              <a:spcAft>
                <a:spcPts val="1200"/>
              </a:spcAft>
              <a:buSzPts val="1018"/>
              <a:buNone/>
            </a:pPr>
            <a:r>
              <a:rPr lang="en" sz="1679">
                <a:solidFill>
                  <a:srgbClr val="FFFFFF"/>
                </a:solidFill>
                <a:latin typeface="Arial"/>
                <a:ea typeface="Arial"/>
                <a:cs typeface="Arial"/>
                <a:sym typeface="Arial"/>
              </a:rPr>
              <a:t>However, Spike instead values having available moves (keeps the tree healthy) and values reducing opponent move availability, with no immediate regard for board state or win condition</a:t>
            </a:r>
            <a:endParaRPr sz="1679">
              <a:solidFill>
                <a:srgbClr val="FFFFFF"/>
              </a:solidFill>
              <a:latin typeface="Arial"/>
              <a:ea typeface="Arial"/>
              <a:cs typeface="Arial"/>
              <a:sym typeface="Arial"/>
            </a:endParaRPr>
          </a:p>
        </p:txBody>
      </p:sp>
      <p:pic>
        <p:nvPicPr>
          <p:cNvPr id="542" name="Google Shape;542;p47"/>
          <p:cNvPicPr preferRelativeResize="0"/>
          <p:nvPr/>
        </p:nvPicPr>
        <p:blipFill>
          <a:blip r:embed="rId4">
            <a:alphaModFix/>
          </a:blip>
          <a:stretch>
            <a:fillRect/>
          </a:stretch>
        </p:blipFill>
        <p:spPr>
          <a:xfrm>
            <a:off x="5795075" y="1073575"/>
            <a:ext cx="2434526" cy="29963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6" name="Shape 546"/>
        <p:cNvGrpSpPr/>
        <p:nvPr/>
      </p:nvGrpSpPr>
      <p:grpSpPr>
        <a:xfrm>
          <a:off x="0" y="0"/>
          <a:ext cx="0" cy="0"/>
          <a:chOff x="0" y="0"/>
          <a:chExt cx="0" cy="0"/>
        </a:xfrm>
      </p:grpSpPr>
      <p:sp>
        <p:nvSpPr>
          <p:cNvPr id="547" name="Google Shape;547;p48"/>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Heuristics Lessons Learned</a:t>
            </a:r>
            <a:endParaRPr>
              <a:solidFill>
                <a:srgbClr val="FFFFFF"/>
              </a:solidFill>
            </a:endParaRPr>
          </a:p>
        </p:txBody>
      </p:sp>
      <p:sp>
        <p:nvSpPr>
          <p:cNvPr id="548" name="Google Shape;548;p48"/>
          <p:cNvSpPr txBox="1"/>
          <p:nvPr>
            <p:ph idx="4294967295" type="body"/>
          </p:nvPr>
        </p:nvSpPr>
        <p:spPr>
          <a:xfrm>
            <a:off x="369575" y="1597875"/>
            <a:ext cx="6035100" cy="31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600">
                <a:solidFill>
                  <a:srgbClr val="FFFFFF"/>
                </a:solidFill>
                <a:latin typeface="Arial"/>
                <a:ea typeface="Arial"/>
                <a:cs typeface="Arial"/>
                <a:sym typeface="Arial"/>
              </a:rPr>
              <a:t>Taking the Proto-Agents’ heuristics together, we can create a more dynamic choice model for our Agent. To avoid clashing, different criteria will be weighted differently, based on assumptive models.</a:t>
            </a:r>
            <a:endParaRPr sz="1600">
              <a:solidFill>
                <a:srgbClr val="FFFFFF"/>
              </a:solidFill>
              <a:latin typeface="Arial"/>
              <a:ea typeface="Arial"/>
              <a:cs typeface="Arial"/>
              <a:sym typeface="Arial"/>
            </a:endParaRPr>
          </a:p>
          <a:p>
            <a:pPr indent="0" lvl="0" marL="0" rtl="0" algn="l">
              <a:lnSpc>
                <a:spcPct val="95000"/>
              </a:lnSpc>
              <a:spcBef>
                <a:spcPts val="1200"/>
              </a:spcBef>
              <a:spcAft>
                <a:spcPts val="0"/>
              </a:spcAft>
              <a:buSzPts val="1018"/>
              <a:buNone/>
            </a:pPr>
            <a:r>
              <a:t/>
            </a:r>
            <a:endParaRPr sz="1600">
              <a:solidFill>
                <a:srgbClr val="FFFFFF"/>
              </a:solidFill>
              <a:latin typeface="Arial"/>
              <a:ea typeface="Arial"/>
              <a:cs typeface="Arial"/>
              <a:sym typeface="Arial"/>
            </a:endParaRPr>
          </a:p>
          <a:p>
            <a:pPr indent="0" lvl="0" marL="0" rtl="0" algn="l">
              <a:lnSpc>
                <a:spcPct val="95000"/>
              </a:lnSpc>
              <a:spcBef>
                <a:spcPts val="1200"/>
              </a:spcBef>
              <a:spcAft>
                <a:spcPts val="0"/>
              </a:spcAft>
              <a:buSzPts val="1018"/>
              <a:buNone/>
            </a:pPr>
            <a:r>
              <a:rPr b="1" i="1" lang="en" sz="1600">
                <a:solidFill>
                  <a:srgbClr val="000000"/>
                </a:solidFill>
                <a:latin typeface="Arial"/>
                <a:ea typeface="Arial"/>
                <a:cs typeface="Arial"/>
                <a:sym typeface="Arial"/>
              </a:rPr>
              <a:t>Lessons from Timmy. </a:t>
            </a:r>
            <a:r>
              <a:rPr lang="en" sz="1600">
                <a:solidFill>
                  <a:srgbClr val="FFFFFF"/>
                </a:solidFill>
                <a:latin typeface="Arial"/>
                <a:ea typeface="Arial"/>
                <a:cs typeface="Arial"/>
                <a:sym typeface="Arial"/>
              </a:rPr>
              <a:t>Actual board state/score is not very important, given that the score can change so radically with each move, unlike something like chess, so this metric is the least impactful on the heuristic</a:t>
            </a:r>
            <a:endParaRPr sz="1600">
              <a:solidFill>
                <a:srgbClr val="FFFFFF"/>
              </a:solidFill>
              <a:latin typeface="Arial"/>
              <a:ea typeface="Arial"/>
              <a:cs typeface="Arial"/>
              <a:sym typeface="Arial"/>
            </a:endParaRPr>
          </a:p>
          <a:p>
            <a:pPr indent="0" lvl="0" marL="0" rtl="0" algn="l">
              <a:lnSpc>
                <a:spcPct val="95000"/>
              </a:lnSpc>
              <a:spcBef>
                <a:spcPts val="1200"/>
              </a:spcBef>
              <a:spcAft>
                <a:spcPts val="1200"/>
              </a:spcAft>
              <a:buSzPts val="1018"/>
              <a:buNone/>
            </a:pPr>
            <a:r>
              <a:t/>
            </a:r>
            <a:endParaRPr sz="1679">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49"/>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Heuristics Lessons Learned</a:t>
            </a:r>
            <a:endParaRPr>
              <a:solidFill>
                <a:srgbClr val="FFFFFF"/>
              </a:solidFill>
            </a:endParaRPr>
          </a:p>
        </p:txBody>
      </p:sp>
      <p:sp>
        <p:nvSpPr>
          <p:cNvPr id="554" name="Google Shape;554;p49"/>
          <p:cNvSpPr txBox="1"/>
          <p:nvPr>
            <p:ph idx="4294967295" type="body"/>
          </p:nvPr>
        </p:nvSpPr>
        <p:spPr>
          <a:xfrm>
            <a:off x="369575" y="1597875"/>
            <a:ext cx="6035100" cy="31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i="1" lang="en" sz="1600">
                <a:solidFill>
                  <a:srgbClr val="000000"/>
                </a:solidFill>
                <a:latin typeface="Arial"/>
                <a:ea typeface="Arial"/>
                <a:cs typeface="Arial"/>
                <a:sym typeface="Arial"/>
              </a:rPr>
              <a:t>Lessons from Jenny. </a:t>
            </a:r>
            <a:r>
              <a:rPr lang="en" sz="1600">
                <a:solidFill>
                  <a:srgbClr val="FFFFFF"/>
                </a:solidFill>
                <a:latin typeface="Arial"/>
                <a:ea typeface="Arial"/>
                <a:cs typeface="Arial"/>
                <a:sym typeface="Arial"/>
              </a:rPr>
              <a:t>Corner pieces are very valuable, especially in early to mid game. This metric also has an opportunity for expansion</a:t>
            </a:r>
            <a:endParaRPr sz="1600">
              <a:solidFill>
                <a:srgbClr val="FFFFFF"/>
              </a:solidFill>
              <a:latin typeface="Arial"/>
              <a:ea typeface="Arial"/>
              <a:cs typeface="Arial"/>
              <a:sym typeface="Arial"/>
            </a:endParaRPr>
          </a:p>
          <a:p>
            <a:pPr indent="0" lvl="0" marL="0" rtl="0" algn="l">
              <a:lnSpc>
                <a:spcPct val="95000"/>
              </a:lnSpc>
              <a:spcBef>
                <a:spcPts val="1200"/>
              </a:spcBef>
              <a:spcAft>
                <a:spcPts val="0"/>
              </a:spcAft>
              <a:buSzPts val="1018"/>
              <a:buNone/>
            </a:pPr>
            <a:r>
              <a:t/>
            </a:r>
            <a:endParaRPr sz="1600">
              <a:solidFill>
                <a:srgbClr val="FFFFFF"/>
              </a:solidFill>
              <a:latin typeface="Arial"/>
              <a:ea typeface="Arial"/>
              <a:cs typeface="Arial"/>
              <a:sym typeface="Arial"/>
            </a:endParaRPr>
          </a:p>
          <a:p>
            <a:pPr indent="0" lvl="0" marL="0" rtl="0" algn="l">
              <a:lnSpc>
                <a:spcPct val="95000"/>
              </a:lnSpc>
              <a:spcBef>
                <a:spcPts val="1200"/>
              </a:spcBef>
              <a:spcAft>
                <a:spcPts val="0"/>
              </a:spcAft>
              <a:buSzPts val="1018"/>
              <a:buNone/>
            </a:pPr>
            <a:r>
              <a:rPr b="1" i="1" lang="en" sz="1600">
                <a:solidFill>
                  <a:srgbClr val="000000"/>
                </a:solidFill>
                <a:latin typeface="Arial"/>
                <a:ea typeface="Arial"/>
                <a:cs typeface="Arial"/>
                <a:sym typeface="Arial"/>
              </a:rPr>
              <a:t>Lessons from Spike.</a:t>
            </a:r>
            <a:r>
              <a:rPr b="1" i="1" lang="en" sz="1600">
                <a:solidFill>
                  <a:srgbClr val="FFFFFF"/>
                </a:solidFill>
                <a:latin typeface="Arial"/>
                <a:ea typeface="Arial"/>
                <a:cs typeface="Arial"/>
                <a:sym typeface="Arial"/>
              </a:rPr>
              <a:t> </a:t>
            </a:r>
            <a:r>
              <a:rPr lang="en" sz="1600">
                <a:solidFill>
                  <a:srgbClr val="FFFFFF"/>
                </a:solidFill>
                <a:latin typeface="Arial"/>
                <a:ea typeface="Arial"/>
                <a:cs typeface="Arial"/>
                <a:sym typeface="Arial"/>
              </a:rPr>
              <a:t>Spike’s maximizing of his available moves and minimizing of his opponent’s moves will be hard to adjust as a heuristic metric. It nevertheless keeps the tree both healthy and more predictable</a:t>
            </a:r>
            <a:endParaRPr sz="1600">
              <a:solidFill>
                <a:srgbClr val="FFFFFF"/>
              </a:solidFill>
              <a:latin typeface="Arial"/>
              <a:ea typeface="Arial"/>
              <a:cs typeface="Arial"/>
              <a:sym typeface="Arial"/>
            </a:endParaRPr>
          </a:p>
          <a:p>
            <a:pPr indent="0" lvl="0" marL="0" rtl="0" algn="l">
              <a:lnSpc>
                <a:spcPct val="95000"/>
              </a:lnSpc>
              <a:spcBef>
                <a:spcPts val="1200"/>
              </a:spcBef>
              <a:spcAft>
                <a:spcPts val="0"/>
              </a:spcAft>
              <a:buSzPts val="1018"/>
              <a:buNone/>
            </a:pPr>
            <a:r>
              <a:t/>
            </a:r>
            <a:endParaRPr sz="1600">
              <a:solidFill>
                <a:srgbClr val="FFFFFF"/>
              </a:solidFill>
              <a:latin typeface="Arial"/>
              <a:ea typeface="Arial"/>
              <a:cs typeface="Arial"/>
              <a:sym typeface="Arial"/>
            </a:endParaRPr>
          </a:p>
          <a:p>
            <a:pPr indent="0" lvl="0" marL="0" rtl="0" algn="l">
              <a:lnSpc>
                <a:spcPct val="95000"/>
              </a:lnSpc>
              <a:spcBef>
                <a:spcPts val="1200"/>
              </a:spcBef>
              <a:spcAft>
                <a:spcPts val="1200"/>
              </a:spcAft>
              <a:buSzPts val="1018"/>
              <a:buNone/>
            </a:pPr>
            <a:r>
              <a:rPr lang="en" sz="1600">
                <a:solidFill>
                  <a:srgbClr val="FFFFFF"/>
                </a:solidFill>
                <a:latin typeface="Arial"/>
                <a:ea typeface="Arial"/>
                <a:cs typeface="Arial"/>
                <a:sym typeface="Arial"/>
              </a:rPr>
              <a:t>However, each of these heuristics have cutoffs</a:t>
            </a:r>
            <a:endParaRPr sz="1679">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50"/>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Heuristics Lessons Learned</a:t>
            </a:r>
            <a:endParaRPr>
              <a:solidFill>
                <a:srgbClr val="FFFFFF"/>
              </a:solidFill>
            </a:endParaRPr>
          </a:p>
        </p:txBody>
      </p:sp>
      <p:sp>
        <p:nvSpPr>
          <p:cNvPr id="560" name="Google Shape;560;p50"/>
          <p:cNvSpPr txBox="1"/>
          <p:nvPr>
            <p:ph idx="4294967295" type="body"/>
          </p:nvPr>
        </p:nvSpPr>
        <p:spPr>
          <a:xfrm>
            <a:off x="369575" y="1597875"/>
            <a:ext cx="8412600" cy="25395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i="1" lang="en" sz="1600">
                <a:solidFill>
                  <a:srgbClr val="000000"/>
                </a:solidFill>
                <a:latin typeface="Arial"/>
                <a:ea typeface="Arial"/>
                <a:cs typeface="Arial"/>
                <a:sym typeface="Arial"/>
              </a:rPr>
              <a:t>Cutoffs and Expansions</a:t>
            </a:r>
            <a:r>
              <a:rPr b="1" i="1" lang="en" sz="1600">
                <a:solidFill>
                  <a:srgbClr val="000000"/>
                </a:solidFill>
                <a:latin typeface="Arial"/>
                <a:ea typeface="Arial"/>
                <a:cs typeface="Arial"/>
                <a:sym typeface="Arial"/>
              </a:rPr>
              <a:t> </a:t>
            </a:r>
            <a:endParaRPr b="1" i="1" sz="1600">
              <a:solidFill>
                <a:srgbClr val="000000"/>
              </a:solidFill>
              <a:latin typeface="Arial"/>
              <a:ea typeface="Arial"/>
              <a:cs typeface="Arial"/>
              <a:sym typeface="Arial"/>
            </a:endParaRPr>
          </a:p>
          <a:p>
            <a:pPr indent="-330200" lvl="0" marL="457200" rtl="0" algn="l">
              <a:lnSpc>
                <a:spcPct val="95000"/>
              </a:lnSpc>
              <a:spcBef>
                <a:spcPts val="1200"/>
              </a:spcBef>
              <a:spcAft>
                <a:spcPts val="0"/>
              </a:spcAft>
              <a:buClr>
                <a:srgbClr val="FFFFFF"/>
              </a:buClr>
              <a:buSzPts val="1600"/>
              <a:buFont typeface="Arial"/>
              <a:buChar char="●"/>
            </a:pPr>
            <a:r>
              <a:rPr lang="en" sz="1600">
                <a:solidFill>
                  <a:srgbClr val="FFFFFF"/>
                </a:solidFill>
                <a:latin typeface="Arial"/>
                <a:ea typeface="Arial"/>
                <a:cs typeface="Arial"/>
                <a:sym typeface="Arial"/>
              </a:rPr>
              <a:t>Timmy’s ideal of best-moves for the next board fails without any foresight; expanding his depth will maximize gains</a:t>
            </a:r>
            <a:endParaRPr sz="1600">
              <a:solidFill>
                <a:srgbClr val="FFFFFF"/>
              </a:solidFill>
              <a:latin typeface="Arial"/>
              <a:ea typeface="Arial"/>
              <a:cs typeface="Arial"/>
              <a:sym typeface="Arial"/>
            </a:endParaRPr>
          </a:p>
          <a:p>
            <a:pPr indent="-330200" lvl="0" marL="457200" rtl="0" algn="l">
              <a:lnSpc>
                <a:spcPct val="9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Jenny factoring the corners is important, but should be less incentivized over time, as their advantage dwindles near the endgame</a:t>
            </a:r>
            <a:endParaRPr sz="1600">
              <a:solidFill>
                <a:srgbClr val="FFFFFF"/>
              </a:solidFill>
              <a:latin typeface="Arial"/>
              <a:ea typeface="Arial"/>
              <a:cs typeface="Arial"/>
              <a:sym typeface="Arial"/>
            </a:endParaRPr>
          </a:p>
          <a:p>
            <a:pPr indent="-330200" lvl="0" marL="457200" rtl="0" algn="l">
              <a:lnSpc>
                <a:spcPct val="95000"/>
              </a:lnSpc>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Spike maximizing available actions can necessarily create losing board states, as losing states have more options, so at some point he should start making moves to win</a:t>
            </a:r>
            <a:endParaRPr sz="1600">
              <a:solidFill>
                <a:srgbClr val="FFFFFF"/>
              </a:solidFill>
              <a:latin typeface="Arial"/>
              <a:ea typeface="Arial"/>
              <a:cs typeface="Arial"/>
              <a:sym typeface="Arial"/>
            </a:endParaRPr>
          </a:p>
          <a:p>
            <a:pPr indent="0" lvl="0" marL="0" rtl="0" algn="l">
              <a:lnSpc>
                <a:spcPct val="95000"/>
              </a:lnSpc>
              <a:spcBef>
                <a:spcPts val="1200"/>
              </a:spcBef>
              <a:spcAft>
                <a:spcPts val="1200"/>
              </a:spcAft>
              <a:buSzPts val="1018"/>
              <a:buNone/>
            </a:pPr>
            <a:r>
              <a:rPr b="1" i="1" lang="en" sz="1600">
                <a:solidFill>
                  <a:srgbClr val="000000"/>
                </a:solidFill>
                <a:latin typeface="Arial"/>
                <a:ea typeface="Arial"/>
                <a:cs typeface="Arial"/>
                <a:sym typeface="Arial"/>
              </a:rPr>
              <a:t>Depth Search Change at Game End. </a:t>
            </a:r>
            <a:r>
              <a:rPr lang="en" sz="1600">
                <a:solidFill>
                  <a:srgbClr val="FFFFFF"/>
                </a:solidFill>
                <a:latin typeface="Arial"/>
                <a:ea typeface="Arial"/>
                <a:cs typeface="Arial"/>
                <a:sym typeface="Arial"/>
              </a:rPr>
              <a:t>When the game is near its end (only 10-15 spaces remaining), we can potentially expand the depth available for the remainder of the game, as moves possible will shrink until none remain</a:t>
            </a:r>
            <a:endParaRPr sz="1679">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4" name="Shape 564"/>
        <p:cNvGrpSpPr/>
        <p:nvPr/>
      </p:nvGrpSpPr>
      <p:grpSpPr>
        <a:xfrm>
          <a:off x="0" y="0"/>
          <a:ext cx="0" cy="0"/>
          <a:chOff x="0" y="0"/>
          <a:chExt cx="0" cy="0"/>
        </a:xfrm>
      </p:grpSpPr>
      <p:sp>
        <p:nvSpPr>
          <p:cNvPr id="565" name="Google Shape;565;p51"/>
          <p:cNvSpPr txBox="1"/>
          <p:nvPr>
            <p:ph idx="4294967295" type="title"/>
          </p:nvPr>
        </p:nvSpPr>
        <p:spPr>
          <a:xfrm>
            <a:off x="1371600" y="685800"/>
            <a:ext cx="7030500" cy="73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Expanding Jenny’s Lessons</a:t>
            </a:r>
            <a:endParaRPr>
              <a:solidFill>
                <a:srgbClr val="FFFFFF"/>
              </a:solidFill>
            </a:endParaRPr>
          </a:p>
        </p:txBody>
      </p:sp>
      <p:sp>
        <p:nvSpPr>
          <p:cNvPr id="566" name="Google Shape;566;p51"/>
          <p:cNvSpPr txBox="1"/>
          <p:nvPr>
            <p:ph idx="4294967295" type="body"/>
          </p:nvPr>
        </p:nvSpPr>
        <p:spPr>
          <a:xfrm>
            <a:off x="369575" y="1597875"/>
            <a:ext cx="5486400" cy="31518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1600">
                <a:solidFill>
                  <a:srgbClr val="FFFFFF"/>
                </a:solidFill>
                <a:latin typeface="Arial"/>
                <a:ea typeface="Arial"/>
                <a:cs typeface="Arial"/>
                <a:sym typeface="Arial"/>
              </a:rPr>
              <a:t>Corner pieces have value because they are </a:t>
            </a:r>
            <a:r>
              <a:rPr b="1" i="1" lang="en" sz="1600">
                <a:solidFill>
                  <a:srgbClr val="FFFFFF"/>
                </a:solidFill>
                <a:latin typeface="Arial"/>
                <a:ea typeface="Arial"/>
                <a:cs typeface="Arial"/>
                <a:sym typeface="Arial"/>
              </a:rPr>
              <a:t>stable</a:t>
            </a:r>
            <a:r>
              <a:rPr lang="en" sz="1600">
                <a:solidFill>
                  <a:srgbClr val="FFFFFF"/>
                </a:solidFill>
                <a:latin typeface="Arial"/>
                <a:ea typeface="Arial"/>
                <a:cs typeface="Arial"/>
                <a:sym typeface="Arial"/>
              </a:rPr>
              <a:t> and cannot be recaptured. However, the corners aren’t the only stable places during the game </a:t>
            </a:r>
            <a:endParaRPr sz="1600">
              <a:solidFill>
                <a:srgbClr val="FFFFFF"/>
              </a:solidFill>
              <a:latin typeface="Arial"/>
              <a:ea typeface="Arial"/>
              <a:cs typeface="Arial"/>
              <a:sym typeface="Arial"/>
            </a:endParaRPr>
          </a:p>
          <a:p>
            <a:pPr indent="0" lvl="0" marL="0" rtl="0" algn="l">
              <a:spcBef>
                <a:spcPts val="1200"/>
              </a:spcBef>
              <a:spcAft>
                <a:spcPts val="0"/>
              </a:spcAft>
              <a:buNone/>
            </a:pPr>
            <a:r>
              <a:rPr lang="en" sz="1600">
                <a:solidFill>
                  <a:srgbClr val="FFFFFF"/>
                </a:solidFill>
                <a:latin typeface="Arial"/>
                <a:ea typeface="Arial"/>
                <a:cs typeface="Arial"/>
                <a:sym typeface="Arial"/>
              </a:rPr>
              <a:t>At game start, all pieces are unstable and able to be flipped by good positioning. As play expands, areas can be captured that then become stable, like the corners</a:t>
            </a:r>
            <a:endParaRPr sz="1600">
              <a:solidFill>
                <a:srgbClr val="FFFFFF"/>
              </a:solidFill>
              <a:latin typeface="Arial"/>
              <a:ea typeface="Arial"/>
              <a:cs typeface="Arial"/>
              <a:sym typeface="Arial"/>
            </a:endParaRPr>
          </a:p>
          <a:p>
            <a:pPr indent="0" lvl="0" marL="0" rtl="0" algn="l">
              <a:spcBef>
                <a:spcPts val="1200"/>
              </a:spcBef>
              <a:spcAft>
                <a:spcPts val="1200"/>
              </a:spcAft>
              <a:buNone/>
            </a:pPr>
            <a:r>
              <a:rPr lang="en" sz="1200">
                <a:solidFill>
                  <a:srgbClr val="FFFFFF"/>
                </a:solidFill>
                <a:latin typeface="Arial"/>
                <a:ea typeface="Arial"/>
                <a:cs typeface="Arial"/>
                <a:sym typeface="Arial"/>
              </a:rPr>
              <a:t>Ex: a board edge from one corner to another in the same color is stable, as no discs can get behind those places to create valid paths. Depending on the next row or column, those can also be considered stable, potentially even for enemy pieces if there are no vectors they can create paths from</a:t>
            </a:r>
            <a:endParaRPr sz="12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300" name="Google Shape;300;p16"/>
          <p:cNvSpPr txBox="1"/>
          <p:nvPr>
            <p:ph idx="1" type="body"/>
          </p:nvPr>
        </p:nvSpPr>
        <p:spPr>
          <a:xfrm>
            <a:off x="1303800" y="1990050"/>
            <a:ext cx="47892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Without using a cheat client finding objects in a game scene can only be done by using pixel color matching.</a:t>
            </a:r>
            <a:endParaRPr/>
          </a:p>
          <a:p>
            <a:pPr indent="0" lvl="0" marL="0" rtl="0" algn="l">
              <a:spcBef>
                <a:spcPts val="1200"/>
              </a:spcBef>
              <a:spcAft>
                <a:spcPts val="0"/>
              </a:spcAft>
              <a:buNone/>
            </a:pPr>
            <a:r>
              <a:rPr lang="en"/>
              <a:t>Can we identify trees reliably using a convolutional neural network?</a:t>
            </a:r>
            <a:endParaRPr/>
          </a:p>
          <a:p>
            <a:pPr indent="0" lvl="0" marL="0" rtl="0" algn="l">
              <a:spcBef>
                <a:spcPts val="1200"/>
              </a:spcBef>
              <a:spcAft>
                <a:spcPts val="0"/>
              </a:spcAft>
              <a:buNone/>
            </a:pPr>
            <a:r>
              <a:rPr lang="en"/>
              <a:t>Requirements:</a:t>
            </a:r>
            <a:endParaRPr/>
          </a:p>
          <a:p>
            <a:pPr indent="-311150" lvl="0" marL="457200" rtl="0" algn="l">
              <a:spcBef>
                <a:spcPts val="1200"/>
              </a:spcBef>
              <a:spcAft>
                <a:spcPts val="0"/>
              </a:spcAft>
              <a:buSzPts val="1300"/>
              <a:buChar char="●"/>
            </a:pPr>
            <a:r>
              <a:rPr lang="en"/>
              <a:t>Lots of images</a:t>
            </a:r>
            <a:endParaRPr/>
          </a:p>
          <a:p>
            <a:pPr indent="-311150" lvl="0" marL="457200" rtl="0" algn="l">
              <a:spcBef>
                <a:spcPts val="0"/>
              </a:spcBef>
              <a:spcAft>
                <a:spcPts val="0"/>
              </a:spcAft>
              <a:buSzPts val="1300"/>
              <a:buChar char="●"/>
            </a:pPr>
            <a:r>
              <a:rPr lang="en"/>
              <a:t>Organize labels with folder names</a:t>
            </a:r>
            <a:endParaRPr/>
          </a:p>
        </p:txBody>
      </p:sp>
      <p:pic>
        <p:nvPicPr>
          <p:cNvPr id="301" name="Google Shape;301;p16"/>
          <p:cNvPicPr preferRelativeResize="0"/>
          <p:nvPr/>
        </p:nvPicPr>
        <p:blipFill>
          <a:blip r:embed="rId3">
            <a:alphaModFix/>
          </a:blip>
          <a:stretch>
            <a:fillRect/>
          </a:stretch>
        </p:blipFill>
        <p:spPr>
          <a:xfrm>
            <a:off x="6254356" y="1218100"/>
            <a:ext cx="2682019" cy="3545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sp>
        <p:nvSpPr>
          <p:cNvPr id="571" name="Google Shape;571;p52"/>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Expanding Jenny’s Lessons</a:t>
            </a:r>
            <a:endParaRPr>
              <a:solidFill>
                <a:srgbClr val="FFFFFF"/>
              </a:solidFill>
            </a:endParaRPr>
          </a:p>
        </p:txBody>
      </p:sp>
      <p:sp>
        <p:nvSpPr>
          <p:cNvPr id="572" name="Google Shape;572;p52"/>
          <p:cNvSpPr txBox="1"/>
          <p:nvPr>
            <p:ph idx="4294967295" type="body"/>
          </p:nvPr>
        </p:nvSpPr>
        <p:spPr>
          <a:xfrm>
            <a:off x="369575" y="1597875"/>
            <a:ext cx="6035100" cy="3023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rgbClr val="FFFFFF"/>
                </a:solidFill>
                <a:latin typeface="Arial"/>
                <a:ea typeface="Arial"/>
                <a:cs typeface="Arial"/>
                <a:sym typeface="Arial"/>
              </a:rPr>
              <a:t>Stable pieces change the dynamic of the game; they are points earned, territory uncontested. </a:t>
            </a:r>
            <a:r>
              <a:rPr lang="en" sz="1600">
                <a:solidFill>
                  <a:srgbClr val="FFFFFF"/>
                </a:solidFill>
                <a:latin typeface="Arial"/>
                <a:ea typeface="Arial"/>
                <a:cs typeface="Arial"/>
                <a:sym typeface="Arial"/>
              </a:rPr>
              <a:t>Near the end of the game, many places on the board can be stable. If the stable pieces in a color exceed half the board, then the game’s outcome is known!</a:t>
            </a:r>
            <a:endParaRPr sz="1600">
              <a:solidFill>
                <a:srgbClr val="FFFFFF"/>
              </a:solidFill>
              <a:latin typeface="Arial"/>
              <a:ea typeface="Arial"/>
              <a:cs typeface="Arial"/>
              <a:sym typeface="Arial"/>
            </a:endParaRPr>
          </a:p>
          <a:p>
            <a:pPr indent="0" lvl="0" marL="0" rtl="0" algn="l">
              <a:spcBef>
                <a:spcPts val="1200"/>
              </a:spcBef>
              <a:spcAft>
                <a:spcPts val="1200"/>
              </a:spcAft>
              <a:buNone/>
            </a:pPr>
            <a:r>
              <a:rPr b="1" i="1" lang="en" sz="1600">
                <a:solidFill>
                  <a:srgbClr val="000000"/>
                </a:solidFill>
                <a:latin typeface="Arial"/>
                <a:ea typeface="Arial"/>
                <a:cs typeface="Arial"/>
                <a:sym typeface="Arial"/>
              </a:rPr>
              <a:t>New Heuristic? </a:t>
            </a:r>
            <a:r>
              <a:rPr lang="en" sz="1600">
                <a:solidFill>
                  <a:srgbClr val="FFFFFF"/>
                </a:solidFill>
                <a:latin typeface="Arial"/>
                <a:ea typeface="Arial"/>
                <a:cs typeface="Arial"/>
                <a:sym typeface="Arial"/>
              </a:rPr>
              <a:t>If an Agent seeks to maximize stable pieces in its favor, victory can potentially be determined faster!</a:t>
            </a:r>
            <a:endParaRPr sz="1600">
              <a:solidFill>
                <a:srgbClr val="FFFFF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sp>
        <p:nvSpPr>
          <p:cNvPr id="577" name="Google Shape;577;p53"/>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Stable Check</a:t>
            </a:r>
            <a:endParaRPr>
              <a:solidFill>
                <a:srgbClr val="FFFFFF"/>
              </a:solidFill>
            </a:endParaRPr>
          </a:p>
        </p:txBody>
      </p:sp>
      <p:sp>
        <p:nvSpPr>
          <p:cNvPr id="578" name="Google Shape;578;p53"/>
          <p:cNvSpPr txBox="1"/>
          <p:nvPr>
            <p:ph idx="4294967295" type="body"/>
          </p:nvPr>
        </p:nvSpPr>
        <p:spPr>
          <a:xfrm>
            <a:off x="369575" y="1597875"/>
            <a:ext cx="3749100" cy="3023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1200"/>
              </a:spcBef>
              <a:spcAft>
                <a:spcPts val="1200"/>
              </a:spcAft>
              <a:buNone/>
            </a:pPr>
            <a:r>
              <a:rPr lang="en" sz="1600">
                <a:solidFill>
                  <a:srgbClr val="FFFFFF"/>
                </a:solidFill>
                <a:latin typeface="Arial"/>
                <a:ea typeface="Arial"/>
                <a:cs typeface="Arial"/>
                <a:sym typeface="Arial"/>
              </a:rPr>
              <a:t>Is this board in a foregone conclusion? Has the game already been decided?</a:t>
            </a:r>
            <a:endParaRPr sz="1600">
              <a:solidFill>
                <a:srgbClr val="FFFFFF"/>
              </a:solidFill>
              <a:latin typeface="Arial"/>
              <a:ea typeface="Arial"/>
              <a:cs typeface="Arial"/>
              <a:sym typeface="Arial"/>
            </a:endParaRPr>
          </a:p>
        </p:txBody>
      </p:sp>
      <p:pic>
        <p:nvPicPr>
          <p:cNvPr id="579" name="Google Shape;579;p53"/>
          <p:cNvPicPr preferRelativeResize="0"/>
          <p:nvPr/>
        </p:nvPicPr>
        <p:blipFill>
          <a:blip r:embed="rId4">
            <a:alphaModFix/>
          </a:blip>
          <a:stretch>
            <a:fillRect/>
          </a:stretch>
        </p:blipFill>
        <p:spPr>
          <a:xfrm>
            <a:off x="4191000" y="266700"/>
            <a:ext cx="4572000" cy="4572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3" name="Shape 583"/>
        <p:cNvGrpSpPr/>
        <p:nvPr/>
      </p:nvGrpSpPr>
      <p:grpSpPr>
        <a:xfrm>
          <a:off x="0" y="0"/>
          <a:ext cx="0" cy="0"/>
          <a:chOff x="0" y="0"/>
          <a:chExt cx="0" cy="0"/>
        </a:xfrm>
      </p:grpSpPr>
      <p:sp>
        <p:nvSpPr>
          <p:cNvPr id="584" name="Google Shape;584;p54"/>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Stable Check</a:t>
            </a:r>
            <a:endParaRPr>
              <a:solidFill>
                <a:srgbClr val="FFFFFF"/>
              </a:solidFill>
            </a:endParaRPr>
          </a:p>
        </p:txBody>
      </p:sp>
      <p:sp>
        <p:nvSpPr>
          <p:cNvPr id="585" name="Google Shape;585;p54"/>
          <p:cNvSpPr txBox="1"/>
          <p:nvPr>
            <p:ph idx="4294967295" type="body"/>
          </p:nvPr>
        </p:nvSpPr>
        <p:spPr>
          <a:xfrm>
            <a:off x="369575" y="1597875"/>
            <a:ext cx="3749100" cy="3023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rgbClr val="FFFFFF"/>
                </a:solidFill>
                <a:latin typeface="Arial"/>
                <a:ea typeface="Arial"/>
                <a:cs typeface="Arial"/>
                <a:sym typeface="Arial"/>
              </a:rPr>
              <a:t>Is this board in a foregone conclusion? Has the game already been decided?</a:t>
            </a:r>
            <a:endParaRPr sz="1600">
              <a:solidFill>
                <a:srgbClr val="FFFFFF"/>
              </a:solidFill>
              <a:latin typeface="Arial"/>
              <a:ea typeface="Arial"/>
              <a:cs typeface="Arial"/>
              <a:sym typeface="Arial"/>
            </a:endParaRPr>
          </a:p>
          <a:p>
            <a:pPr indent="0" lvl="0" marL="0" rtl="0" algn="ctr">
              <a:spcBef>
                <a:spcPts val="1200"/>
              </a:spcBef>
              <a:spcAft>
                <a:spcPts val="0"/>
              </a:spcAft>
              <a:buNone/>
            </a:pPr>
            <a:r>
              <a:rPr b="1" lang="en" sz="2000">
                <a:solidFill>
                  <a:srgbClr val="000000"/>
                </a:solidFill>
                <a:latin typeface="Arial"/>
                <a:ea typeface="Arial"/>
                <a:cs typeface="Arial"/>
                <a:sym typeface="Arial"/>
              </a:rPr>
              <a:t>Dark </a:t>
            </a:r>
            <a:r>
              <a:rPr b="1" lang="en" sz="2000">
                <a:solidFill>
                  <a:srgbClr val="000000"/>
                </a:solidFill>
                <a:latin typeface="Arial"/>
                <a:ea typeface="Arial"/>
                <a:cs typeface="Arial"/>
                <a:sym typeface="Arial"/>
              </a:rPr>
              <a:t>24 </a:t>
            </a:r>
            <a:r>
              <a:rPr b="1" lang="en" sz="2000">
                <a:solidFill>
                  <a:srgbClr val="FFFFFF"/>
                </a:solidFill>
                <a:latin typeface="Arial"/>
                <a:ea typeface="Arial"/>
                <a:cs typeface="Arial"/>
                <a:sym typeface="Arial"/>
              </a:rPr>
              <a:t>- 12 </a:t>
            </a:r>
            <a:r>
              <a:rPr b="1" lang="en" sz="2000">
                <a:solidFill>
                  <a:srgbClr val="FFFFFF"/>
                </a:solidFill>
                <a:latin typeface="Arial"/>
                <a:ea typeface="Arial"/>
                <a:cs typeface="Arial"/>
                <a:sym typeface="Arial"/>
              </a:rPr>
              <a:t>Light </a:t>
            </a:r>
            <a:endParaRPr b="1" sz="2000">
              <a:solidFill>
                <a:srgbClr val="FFFFFF"/>
              </a:solidFill>
              <a:latin typeface="Arial"/>
              <a:ea typeface="Arial"/>
              <a:cs typeface="Arial"/>
              <a:sym typeface="Arial"/>
            </a:endParaRPr>
          </a:p>
          <a:p>
            <a:pPr indent="0" lvl="0" marL="0" rtl="0" algn="l">
              <a:spcBef>
                <a:spcPts val="1200"/>
              </a:spcBef>
              <a:spcAft>
                <a:spcPts val="1200"/>
              </a:spcAft>
              <a:buNone/>
            </a:pPr>
            <a:r>
              <a:rPr lang="en" sz="1600">
                <a:solidFill>
                  <a:srgbClr val="FFFFFF"/>
                </a:solidFill>
                <a:latin typeface="Arial"/>
                <a:ea typeface="Arial"/>
                <a:cs typeface="Arial"/>
                <a:sym typeface="Arial"/>
              </a:rPr>
              <a:t>No, but it’s close. We’ll have to check the decision tree to see if it’s truly unsalvageable for light</a:t>
            </a:r>
            <a:endParaRPr sz="1600">
              <a:solidFill>
                <a:srgbClr val="FFFFFF"/>
              </a:solidFill>
              <a:latin typeface="Arial"/>
              <a:ea typeface="Arial"/>
              <a:cs typeface="Arial"/>
              <a:sym typeface="Arial"/>
            </a:endParaRPr>
          </a:p>
        </p:txBody>
      </p:sp>
      <p:pic>
        <p:nvPicPr>
          <p:cNvPr id="586" name="Google Shape;586;p54"/>
          <p:cNvPicPr preferRelativeResize="0"/>
          <p:nvPr/>
        </p:nvPicPr>
        <p:blipFill>
          <a:blip r:embed="rId4">
            <a:alphaModFix/>
          </a:blip>
          <a:stretch>
            <a:fillRect/>
          </a:stretch>
        </p:blipFill>
        <p:spPr>
          <a:xfrm>
            <a:off x="4191000" y="266700"/>
            <a:ext cx="4572000" cy="4572000"/>
          </a:xfrm>
          <a:prstGeom prst="rect">
            <a:avLst/>
          </a:prstGeom>
          <a:noFill/>
          <a:ln>
            <a:noFill/>
          </a:ln>
          <a:effectLst>
            <a:outerShdw blurRad="57150" rotWithShape="0" algn="bl" dir="5400000" dist="19050">
              <a:srgbClr val="000000">
                <a:alpha val="50000"/>
              </a:srgbClr>
            </a:outerShdw>
          </a:effectLst>
        </p:spPr>
      </p:pic>
      <p:sp>
        <p:nvSpPr>
          <p:cNvPr id="587" name="Google Shape;587;p54"/>
          <p:cNvSpPr txBox="1"/>
          <p:nvPr/>
        </p:nvSpPr>
        <p:spPr>
          <a:xfrm>
            <a:off x="6574536" y="841248"/>
            <a:ext cx="81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CCCCCC"/>
                </a:solidFill>
              </a:rPr>
              <a:t>S</a:t>
            </a:r>
            <a:endParaRPr b="1" sz="2400">
              <a:solidFill>
                <a:srgbClr val="CCCCCC"/>
              </a:solidFill>
            </a:endParaRPr>
          </a:p>
        </p:txBody>
      </p:sp>
      <p:sp>
        <p:nvSpPr>
          <p:cNvPr id="588" name="Google Shape;588;p54"/>
          <p:cNvSpPr/>
          <p:nvPr/>
        </p:nvSpPr>
        <p:spPr>
          <a:xfrm>
            <a:off x="6599000" y="3250250"/>
            <a:ext cx="339300" cy="3282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2" name="Shape 592"/>
        <p:cNvGrpSpPr/>
        <p:nvPr/>
      </p:nvGrpSpPr>
      <p:grpSpPr>
        <a:xfrm>
          <a:off x="0" y="0"/>
          <a:ext cx="0" cy="0"/>
          <a:chOff x="0" y="0"/>
          <a:chExt cx="0" cy="0"/>
        </a:xfrm>
      </p:grpSpPr>
      <p:sp>
        <p:nvSpPr>
          <p:cNvPr id="593" name="Google Shape;593;p55"/>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Stable Check</a:t>
            </a:r>
            <a:endParaRPr>
              <a:solidFill>
                <a:srgbClr val="FFFFFF"/>
              </a:solidFill>
            </a:endParaRPr>
          </a:p>
        </p:txBody>
      </p:sp>
      <p:sp>
        <p:nvSpPr>
          <p:cNvPr id="594" name="Google Shape;594;p55"/>
          <p:cNvSpPr txBox="1"/>
          <p:nvPr>
            <p:ph idx="4294967295" type="body"/>
          </p:nvPr>
        </p:nvSpPr>
        <p:spPr>
          <a:xfrm>
            <a:off x="369575" y="1597875"/>
            <a:ext cx="3749100" cy="3023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1200"/>
              </a:spcBef>
              <a:spcAft>
                <a:spcPts val="1200"/>
              </a:spcAft>
              <a:buNone/>
            </a:pPr>
            <a:r>
              <a:rPr lang="en" sz="1600">
                <a:solidFill>
                  <a:srgbClr val="FFFFFF"/>
                </a:solidFill>
                <a:latin typeface="Arial"/>
                <a:ea typeface="Arial"/>
                <a:cs typeface="Arial"/>
                <a:sym typeface="Arial"/>
              </a:rPr>
              <a:t>How about this one</a:t>
            </a:r>
            <a:r>
              <a:rPr lang="en" sz="1600">
                <a:solidFill>
                  <a:srgbClr val="FFFFFF"/>
                </a:solidFill>
                <a:latin typeface="Arial"/>
                <a:ea typeface="Arial"/>
                <a:cs typeface="Arial"/>
                <a:sym typeface="Arial"/>
              </a:rPr>
              <a:t>?</a:t>
            </a:r>
            <a:endParaRPr sz="1600">
              <a:solidFill>
                <a:srgbClr val="FFFFFF"/>
              </a:solidFill>
              <a:latin typeface="Arial"/>
              <a:ea typeface="Arial"/>
              <a:cs typeface="Arial"/>
              <a:sym typeface="Arial"/>
            </a:endParaRPr>
          </a:p>
        </p:txBody>
      </p:sp>
      <p:pic>
        <p:nvPicPr>
          <p:cNvPr id="595" name="Google Shape;595;p55"/>
          <p:cNvPicPr preferRelativeResize="0"/>
          <p:nvPr/>
        </p:nvPicPr>
        <p:blipFill>
          <a:blip r:embed="rId4">
            <a:alphaModFix/>
          </a:blip>
          <a:stretch>
            <a:fillRect/>
          </a:stretch>
        </p:blipFill>
        <p:spPr>
          <a:xfrm>
            <a:off x="4191000" y="266700"/>
            <a:ext cx="4572000" cy="4572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9" name="Shape 599"/>
        <p:cNvGrpSpPr/>
        <p:nvPr/>
      </p:nvGrpSpPr>
      <p:grpSpPr>
        <a:xfrm>
          <a:off x="0" y="0"/>
          <a:ext cx="0" cy="0"/>
          <a:chOff x="0" y="0"/>
          <a:chExt cx="0" cy="0"/>
        </a:xfrm>
      </p:grpSpPr>
      <p:sp>
        <p:nvSpPr>
          <p:cNvPr id="600" name="Google Shape;600;p56"/>
          <p:cNvSpPr txBox="1"/>
          <p:nvPr>
            <p:ph idx="4294967295" type="title"/>
          </p:nvPr>
        </p:nvSpPr>
        <p:spPr>
          <a:xfrm>
            <a:off x="1371600" y="68580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Stable Check</a:t>
            </a:r>
            <a:endParaRPr>
              <a:solidFill>
                <a:srgbClr val="FFFFFF"/>
              </a:solidFill>
            </a:endParaRPr>
          </a:p>
        </p:txBody>
      </p:sp>
      <p:sp>
        <p:nvSpPr>
          <p:cNvPr id="601" name="Google Shape;601;p56"/>
          <p:cNvSpPr txBox="1"/>
          <p:nvPr>
            <p:ph idx="4294967295" type="body"/>
          </p:nvPr>
        </p:nvSpPr>
        <p:spPr>
          <a:xfrm>
            <a:off x="369575" y="1597875"/>
            <a:ext cx="3749100" cy="3023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rgbClr val="FFFFFF"/>
                </a:solidFill>
                <a:latin typeface="Arial"/>
                <a:ea typeface="Arial"/>
                <a:cs typeface="Arial"/>
                <a:sym typeface="Arial"/>
              </a:rPr>
              <a:t>How about this one?</a:t>
            </a:r>
            <a:endParaRPr sz="1600">
              <a:solidFill>
                <a:srgbClr val="FFFFFF"/>
              </a:solidFill>
              <a:latin typeface="Arial"/>
              <a:ea typeface="Arial"/>
              <a:cs typeface="Arial"/>
              <a:sym typeface="Arial"/>
            </a:endParaRPr>
          </a:p>
          <a:p>
            <a:pPr indent="0" lvl="0" marL="0" rtl="0" algn="ctr">
              <a:spcBef>
                <a:spcPts val="1200"/>
              </a:spcBef>
              <a:spcAft>
                <a:spcPts val="0"/>
              </a:spcAft>
              <a:buNone/>
            </a:pPr>
            <a:r>
              <a:rPr b="1" lang="en" sz="2000">
                <a:solidFill>
                  <a:srgbClr val="000000"/>
                </a:solidFill>
                <a:latin typeface="Arial"/>
                <a:ea typeface="Arial"/>
                <a:cs typeface="Arial"/>
                <a:sym typeface="Arial"/>
              </a:rPr>
              <a:t>Dark 34 </a:t>
            </a:r>
            <a:r>
              <a:rPr b="1" lang="en" sz="2000">
                <a:solidFill>
                  <a:schemeClr val="lt1"/>
                </a:solidFill>
                <a:latin typeface="Arial"/>
                <a:ea typeface="Arial"/>
                <a:cs typeface="Arial"/>
                <a:sym typeface="Arial"/>
              </a:rPr>
              <a:t>- 0 Light</a:t>
            </a:r>
            <a:endParaRPr sz="1600">
              <a:solidFill>
                <a:srgbClr val="FFFFFF"/>
              </a:solidFill>
              <a:latin typeface="Arial"/>
              <a:ea typeface="Arial"/>
              <a:cs typeface="Arial"/>
              <a:sym typeface="Arial"/>
            </a:endParaRPr>
          </a:p>
          <a:p>
            <a:pPr indent="0" lvl="0" marL="0" rtl="0" algn="l">
              <a:spcBef>
                <a:spcPts val="1200"/>
              </a:spcBef>
              <a:spcAft>
                <a:spcPts val="1200"/>
              </a:spcAft>
              <a:buNone/>
            </a:pPr>
            <a:r>
              <a:rPr lang="en" sz="1600">
                <a:solidFill>
                  <a:srgbClr val="FFFFFF"/>
                </a:solidFill>
                <a:latin typeface="Arial"/>
                <a:ea typeface="Arial"/>
                <a:cs typeface="Arial"/>
                <a:sym typeface="Arial"/>
              </a:rPr>
              <a:t>This one is easier, but yes, the winner has already been determined</a:t>
            </a:r>
            <a:endParaRPr sz="1600">
              <a:solidFill>
                <a:srgbClr val="FFFFFF"/>
              </a:solidFill>
              <a:latin typeface="Arial"/>
              <a:ea typeface="Arial"/>
              <a:cs typeface="Arial"/>
              <a:sym typeface="Arial"/>
            </a:endParaRPr>
          </a:p>
        </p:txBody>
      </p:sp>
      <p:pic>
        <p:nvPicPr>
          <p:cNvPr id="602" name="Google Shape;602;p56"/>
          <p:cNvPicPr preferRelativeResize="0"/>
          <p:nvPr/>
        </p:nvPicPr>
        <p:blipFill>
          <a:blip r:embed="rId4">
            <a:alphaModFix/>
          </a:blip>
          <a:stretch>
            <a:fillRect/>
          </a:stretch>
        </p:blipFill>
        <p:spPr>
          <a:xfrm>
            <a:off x="4191000" y="266700"/>
            <a:ext cx="4572000" cy="4572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6" name="Shape 606"/>
        <p:cNvGrpSpPr/>
        <p:nvPr/>
      </p:nvGrpSpPr>
      <p:grpSpPr>
        <a:xfrm>
          <a:off x="0" y="0"/>
          <a:ext cx="0" cy="0"/>
          <a:chOff x="0" y="0"/>
          <a:chExt cx="0" cy="0"/>
        </a:xfrm>
      </p:grpSpPr>
      <p:sp>
        <p:nvSpPr>
          <p:cNvPr id="607" name="Google Shape;607;p57"/>
          <p:cNvSpPr txBox="1"/>
          <p:nvPr>
            <p:ph idx="4294967295" type="title"/>
          </p:nvPr>
        </p:nvSpPr>
        <p:spPr>
          <a:xfrm>
            <a:off x="1371600" y="685800"/>
            <a:ext cx="53916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New Heuristic Limitations</a:t>
            </a:r>
            <a:endParaRPr>
              <a:solidFill>
                <a:srgbClr val="FFFFFF"/>
              </a:solidFill>
            </a:endParaRPr>
          </a:p>
        </p:txBody>
      </p:sp>
      <p:sp>
        <p:nvSpPr>
          <p:cNvPr id="608" name="Google Shape;608;p57"/>
          <p:cNvSpPr txBox="1"/>
          <p:nvPr>
            <p:ph idx="4294967295" type="body"/>
          </p:nvPr>
        </p:nvSpPr>
        <p:spPr>
          <a:xfrm>
            <a:off x="369575" y="1597875"/>
            <a:ext cx="6035100" cy="3023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chemeClr val="lt1"/>
                </a:solidFill>
                <a:latin typeface="Arial"/>
                <a:ea typeface="Arial"/>
                <a:cs typeface="Arial"/>
                <a:sym typeface="Arial"/>
              </a:rPr>
              <a:t>Caveat: I</a:t>
            </a:r>
            <a:r>
              <a:rPr lang="en" sz="1600">
                <a:solidFill>
                  <a:schemeClr val="lt1"/>
                </a:solidFill>
                <a:latin typeface="Arial"/>
                <a:ea typeface="Arial"/>
                <a:cs typeface="Arial"/>
                <a:sym typeface="Arial"/>
              </a:rPr>
              <a:t>f the check for stable pieces is too taxing, then depth check will suffer, so results will need to optimize more than the expanded depth does</a:t>
            </a:r>
            <a:endParaRPr sz="1600">
              <a:solidFill>
                <a:schemeClr val="lt1"/>
              </a:solidFill>
              <a:latin typeface="Arial"/>
              <a:ea typeface="Arial"/>
              <a:cs typeface="Arial"/>
              <a:sym typeface="Arial"/>
            </a:endParaRPr>
          </a:p>
          <a:p>
            <a:pPr indent="0" lvl="0" marL="0" rtl="0" algn="l">
              <a:spcBef>
                <a:spcPts val="1200"/>
              </a:spcBef>
              <a:spcAft>
                <a:spcPts val="0"/>
              </a:spcAft>
              <a:buNone/>
            </a:pPr>
            <a:r>
              <a:t/>
            </a:r>
            <a:endParaRPr sz="1600">
              <a:solidFill>
                <a:schemeClr val="lt1"/>
              </a:solidFill>
              <a:latin typeface="Arial"/>
              <a:ea typeface="Arial"/>
              <a:cs typeface="Arial"/>
              <a:sym typeface="Arial"/>
            </a:endParaRPr>
          </a:p>
          <a:p>
            <a:pPr indent="0" lvl="0" marL="0" rtl="0" algn="l">
              <a:spcBef>
                <a:spcPts val="1200"/>
              </a:spcBef>
              <a:spcAft>
                <a:spcPts val="1200"/>
              </a:spcAft>
              <a:buNone/>
            </a:pPr>
            <a:r>
              <a:rPr lang="en" sz="1600">
                <a:solidFill>
                  <a:schemeClr val="lt1"/>
                </a:solidFill>
                <a:latin typeface="Arial"/>
                <a:ea typeface="Arial"/>
                <a:cs typeface="Arial"/>
                <a:sym typeface="Arial"/>
              </a:rPr>
              <a:t>This is still worth pursuing as a potential once the other Agents have been made and tested</a:t>
            </a:r>
            <a:endParaRPr sz="1600">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2" name="Shape 612"/>
        <p:cNvGrpSpPr/>
        <p:nvPr/>
      </p:nvGrpSpPr>
      <p:grpSpPr>
        <a:xfrm>
          <a:off x="0" y="0"/>
          <a:ext cx="0" cy="0"/>
          <a:chOff x="0" y="0"/>
          <a:chExt cx="0" cy="0"/>
        </a:xfrm>
      </p:grpSpPr>
      <p:sp>
        <p:nvSpPr>
          <p:cNvPr id="613" name="Google Shape;613;p58"/>
          <p:cNvSpPr txBox="1"/>
          <p:nvPr>
            <p:ph idx="4294967295" type="title"/>
          </p:nvPr>
        </p:nvSpPr>
        <p:spPr>
          <a:xfrm>
            <a:off x="1371600" y="685800"/>
            <a:ext cx="53916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Conclusion</a:t>
            </a:r>
            <a:endParaRPr>
              <a:solidFill>
                <a:srgbClr val="FFFFFF"/>
              </a:solidFill>
            </a:endParaRPr>
          </a:p>
        </p:txBody>
      </p:sp>
      <p:sp>
        <p:nvSpPr>
          <p:cNvPr id="614" name="Google Shape;614;p58"/>
          <p:cNvSpPr txBox="1"/>
          <p:nvPr>
            <p:ph idx="4294967295" type="body"/>
          </p:nvPr>
        </p:nvSpPr>
        <p:spPr>
          <a:xfrm>
            <a:off x="369575" y="1597875"/>
            <a:ext cx="6035100" cy="3023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1200"/>
              </a:spcBef>
              <a:spcAft>
                <a:spcPts val="0"/>
              </a:spcAft>
              <a:buNone/>
            </a:pPr>
            <a:r>
              <a:rPr lang="en" sz="1600">
                <a:solidFill>
                  <a:schemeClr val="lt1"/>
                </a:solidFill>
                <a:latin typeface="Arial"/>
                <a:ea typeface="Arial"/>
                <a:cs typeface="Arial"/>
                <a:sym typeface="Arial"/>
              </a:rPr>
              <a:t>None of this is done</a:t>
            </a:r>
            <a:endParaRPr sz="1600">
              <a:solidFill>
                <a:schemeClr val="lt1"/>
              </a:solidFill>
              <a:latin typeface="Arial"/>
              <a:ea typeface="Arial"/>
              <a:cs typeface="Arial"/>
              <a:sym typeface="Arial"/>
            </a:endParaRPr>
          </a:p>
          <a:p>
            <a:pPr indent="0" lvl="0" marL="0" rtl="0" algn="l">
              <a:spcBef>
                <a:spcPts val="1200"/>
              </a:spcBef>
              <a:spcAft>
                <a:spcPts val="0"/>
              </a:spcAft>
              <a:buNone/>
            </a:pPr>
            <a:r>
              <a:rPr lang="en" sz="1600">
                <a:solidFill>
                  <a:schemeClr val="lt1"/>
                </a:solidFill>
                <a:latin typeface="Arial"/>
                <a:ea typeface="Arial"/>
                <a:cs typeface="Arial"/>
                <a:sym typeface="Arial"/>
              </a:rPr>
              <a:t>This is just a roadmap</a:t>
            </a:r>
            <a:endParaRPr sz="1600">
              <a:solidFill>
                <a:schemeClr val="lt1"/>
              </a:solidFill>
              <a:latin typeface="Arial"/>
              <a:ea typeface="Arial"/>
              <a:cs typeface="Arial"/>
              <a:sym typeface="Arial"/>
            </a:endParaRPr>
          </a:p>
          <a:p>
            <a:pPr indent="0" lvl="0" marL="0" rtl="0" algn="l">
              <a:spcBef>
                <a:spcPts val="1200"/>
              </a:spcBef>
              <a:spcAft>
                <a:spcPts val="0"/>
              </a:spcAft>
              <a:buNone/>
            </a:pPr>
            <a:r>
              <a:rPr lang="en" sz="1600">
                <a:solidFill>
                  <a:schemeClr val="lt1"/>
                </a:solidFill>
                <a:latin typeface="Arial"/>
                <a:ea typeface="Arial"/>
                <a:cs typeface="Arial"/>
                <a:sym typeface="Arial"/>
              </a:rPr>
              <a:t>The base agent keeps bugging the game currently</a:t>
            </a:r>
            <a:endParaRPr sz="1600">
              <a:solidFill>
                <a:schemeClr val="lt1"/>
              </a:solidFill>
              <a:latin typeface="Arial"/>
              <a:ea typeface="Arial"/>
              <a:cs typeface="Arial"/>
              <a:sym typeface="Arial"/>
            </a:endParaRPr>
          </a:p>
          <a:p>
            <a:pPr indent="0" lvl="0" marL="0" rtl="0" algn="l">
              <a:spcBef>
                <a:spcPts val="1200"/>
              </a:spcBef>
              <a:spcAft>
                <a:spcPts val="0"/>
              </a:spcAft>
              <a:buNone/>
            </a:pPr>
            <a:r>
              <a:rPr lang="en" sz="1600">
                <a:solidFill>
                  <a:schemeClr val="lt1"/>
                </a:solidFill>
                <a:latin typeface="Arial"/>
                <a:ea typeface="Arial"/>
                <a:cs typeface="Arial"/>
                <a:sym typeface="Arial"/>
              </a:rPr>
              <a:t>But I know what I want to do</a:t>
            </a:r>
            <a:endParaRPr sz="1600">
              <a:solidFill>
                <a:schemeClr val="lt1"/>
              </a:solidFill>
              <a:latin typeface="Arial"/>
              <a:ea typeface="Arial"/>
              <a:cs typeface="Arial"/>
              <a:sym typeface="Arial"/>
            </a:endParaRPr>
          </a:p>
          <a:p>
            <a:pPr indent="0" lvl="0" marL="0" rtl="0" algn="l">
              <a:spcBef>
                <a:spcPts val="1200"/>
              </a:spcBef>
              <a:spcAft>
                <a:spcPts val="1200"/>
              </a:spcAft>
              <a:buNone/>
            </a:pPr>
            <a:r>
              <a:rPr lang="en" sz="1600">
                <a:solidFill>
                  <a:schemeClr val="lt1"/>
                </a:solidFill>
                <a:latin typeface="Arial"/>
                <a:ea typeface="Arial"/>
                <a:cs typeface="Arial"/>
                <a:sym typeface="Arial"/>
              </a:rPr>
              <a:t>Thank you for your time</a:t>
            </a:r>
            <a:endParaRPr sz="16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Related Work/Background </a:t>
            </a:r>
            <a:endParaRPr/>
          </a:p>
        </p:txBody>
      </p:sp>
      <p:sp>
        <p:nvSpPr>
          <p:cNvPr id="307" name="Google Shape;307;p17"/>
          <p:cNvSpPr txBox="1"/>
          <p:nvPr>
            <p:ph idx="1" type="body"/>
          </p:nvPr>
        </p:nvSpPr>
        <p:spPr>
          <a:xfrm>
            <a:off x="1303800" y="1990050"/>
            <a:ext cx="70305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Convolutional neural networks are effective at classifying images. </a:t>
            </a:r>
            <a:endParaRPr/>
          </a:p>
          <a:p>
            <a:pPr indent="-311150" lvl="0" marL="457200" rtl="0" algn="l">
              <a:spcBef>
                <a:spcPts val="1200"/>
              </a:spcBef>
              <a:spcAft>
                <a:spcPts val="0"/>
              </a:spcAft>
              <a:buSzPts val="1300"/>
              <a:buAutoNum type="arabicPeriod"/>
            </a:pPr>
            <a:r>
              <a:rPr lang="en"/>
              <a:t>Why not use a normal neural network?</a:t>
            </a:r>
            <a:endParaRPr/>
          </a:p>
          <a:p>
            <a:pPr indent="-298450" lvl="1" marL="914400" rtl="0" algn="l">
              <a:spcBef>
                <a:spcPts val="0"/>
              </a:spcBef>
              <a:spcAft>
                <a:spcPts val="0"/>
              </a:spcAft>
              <a:buSzPts val="1100"/>
              <a:buAutoNum type="alphaLcPeriod"/>
            </a:pPr>
            <a:r>
              <a:rPr lang="en"/>
              <a:t>Input vector breaks important pixel </a:t>
            </a:r>
            <a:r>
              <a:rPr lang="en"/>
              <a:t>adjacency</a:t>
            </a:r>
            <a:r>
              <a:rPr lang="en"/>
              <a:t>!</a:t>
            </a:r>
            <a:endParaRPr/>
          </a:p>
          <a:p>
            <a:pPr indent="-298450" lvl="1" marL="914400" rtl="0" algn="l">
              <a:spcBef>
                <a:spcPts val="0"/>
              </a:spcBef>
              <a:spcAft>
                <a:spcPts val="0"/>
              </a:spcAft>
              <a:buSzPts val="1100"/>
              <a:buAutoNum type="alphaLcPeriod"/>
            </a:pPr>
            <a:r>
              <a:rPr lang="en"/>
              <a:t>Shuffling the image yields the same results</a:t>
            </a:r>
            <a:endParaRPr/>
          </a:p>
          <a:p>
            <a:pPr indent="-298450" lvl="1" marL="914400" rtl="0" algn="l">
              <a:spcBef>
                <a:spcPts val="0"/>
              </a:spcBef>
              <a:spcAft>
                <a:spcPts val="0"/>
              </a:spcAft>
              <a:buSzPts val="1100"/>
              <a:buAutoNum type="alphaLcPeriod"/>
            </a:pPr>
            <a:r>
              <a:rPr lang="en"/>
              <a:t>Image resolution with RGB color channels create too many weights to train</a:t>
            </a:r>
            <a:endParaRPr/>
          </a:p>
          <a:p>
            <a:pPr indent="-298450" lvl="2" marL="1371600" rtl="0" algn="l">
              <a:spcBef>
                <a:spcPts val="0"/>
              </a:spcBef>
              <a:spcAft>
                <a:spcPts val="0"/>
              </a:spcAft>
              <a:buSzPts val="1100"/>
              <a:buAutoNum type="romanLcPeriod"/>
            </a:pPr>
            <a:r>
              <a:rPr lang="en"/>
              <a:t>(128*128*3)</a:t>
            </a:r>
            <a:r>
              <a:rPr baseline="30000" lang="en"/>
              <a:t>2</a:t>
            </a:r>
            <a:r>
              <a:rPr lang="en"/>
              <a:t> = 2,415,919,104 trainable weights</a:t>
            </a:r>
            <a:endParaRPr/>
          </a:p>
          <a:p>
            <a:pPr indent="-311150" lvl="0" marL="457200" rtl="0" algn="l">
              <a:spcBef>
                <a:spcPts val="0"/>
              </a:spcBef>
              <a:spcAft>
                <a:spcPts val="0"/>
              </a:spcAft>
              <a:buSzPts val="1300"/>
              <a:buAutoNum type="arabicPeriod"/>
            </a:pPr>
            <a:r>
              <a:rPr lang="en" sz="1100"/>
              <a:t>Convolutional neural network</a:t>
            </a:r>
            <a:endParaRPr sz="1100"/>
          </a:p>
          <a:p>
            <a:pPr indent="-298450" lvl="1" marL="914400" rtl="0" algn="l">
              <a:spcBef>
                <a:spcPts val="0"/>
              </a:spcBef>
              <a:spcAft>
                <a:spcPts val="0"/>
              </a:spcAft>
              <a:buSzPts val="1100"/>
              <a:buAutoNum type="alphaLcPeriod"/>
            </a:pPr>
            <a:r>
              <a:rPr lang="en"/>
              <a:t>Instead of feeding all the pixels into the input vector we feed chunks of the image into the network</a:t>
            </a:r>
            <a:endParaRPr/>
          </a:p>
          <a:p>
            <a:pPr indent="-298450" lvl="1" marL="914400" rtl="0" algn="l">
              <a:spcBef>
                <a:spcPts val="0"/>
              </a:spcBef>
              <a:spcAft>
                <a:spcPts val="0"/>
              </a:spcAft>
              <a:buSzPts val="1100"/>
              <a:buAutoNum type="alphaLcPeriod"/>
            </a:pPr>
            <a:r>
              <a:rPr lang="en"/>
              <a:t>Preserves pixel adjacency</a:t>
            </a:r>
            <a:endParaRPr/>
          </a:p>
          <a:p>
            <a:pPr indent="-298450" lvl="1" marL="914400" rtl="0" algn="l">
              <a:spcBef>
                <a:spcPts val="0"/>
              </a:spcBef>
              <a:spcAft>
                <a:spcPts val="0"/>
              </a:spcAft>
              <a:buSzPts val="1100"/>
              <a:buAutoNum type="alphaLcPeriod"/>
            </a:pPr>
            <a:r>
              <a:rPr lang="en"/>
              <a:t>What is a ConvNet?</a:t>
            </a:r>
            <a:endParaRPr/>
          </a:p>
          <a:p>
            <a:pPr indent="-298450" lvl="2" marL="1371600" rtl="0" algn="l">
              <a:spcBef>
                <a:spcPts val="0"/>
              </a:spcBef>
              <a:spcAft>
                <a:spcPts val="0"/>
              </a:spcAft>
              <a:buSzPts val="1100"/>
              <a:buAutoNum type="romanLcPeriod"/>
            </a:pPr>
            <a:r>
              <a:rPr lang="en"/>
              <a:t>Convolution Layer -&gt; Pooling Layer -&gt; … -&gt; Fully connected layer -&gt; output classes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25992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Convolutional Neural Networks</a:t>
            </a:r>
            <a:endParaRPr/>
          </a:p>
        </p:txBody>
      </p:sp>
      <p:sp>
        <p:nvSpPr>
          <p:cNvPr id="313" name="Google Shape;313;p18"/>
          <p:cNvSpPr txBox="1"/>
          <p:nvPr>
            <p:ph idx="1" type="body"/>
          </p:nvPr>
        </p:nvSpPr>
        <p:spPr>
          <a:xfrm>
            <a:off x="1303800" y="1990050"/>
            <a:ext cx="70305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18"/>
          <p:cNvPicPr preferRelativeResize="0"/>
          <p:nvPr/>
        </p:nvPicPr>
        <p:blipFill>
          <a:blip r:embed="rId3">
            <a:alphaModFix/>
          </a:blip>
          <a:stretch>
            <a:fillRect/>
          </a:stretch>
        </p:blipFill>
        <p:spPr>
          <a:xfrm>
            <a:off x="0" y="1471931"/>
            <a:ext cx="9143999" cy="3089287"/>
          </a:xfrm>
          <a:prstGeom prst="rect">
            <a:avLst/>
          </a:prstGeom>
          <a:noFill/>
          <a:ln>
            <a:noFill/>
          </a:ln>
        </p:spPr>
      </p:pic>
      <p:pic>
        <p:nvPicPr>
          <p:cNvPr id="315" name="Google Shape;315;p18"/>
          <p:cNvPicPr preferRelativeResize="0"/>
          <p:nvPr/>
        </p:nvPicPr>
        <p:blipFill>
          <a:blip r:embed="rId4">
            <a:alphaModFix/>
          </a:blip>
          <a:stretch>
            <a:fillRect/>
          </a:stretch>
        </p:blipFill>
        <p:spPr>
          <a:xfrm>
            <a:off x="38400" y="-12"/>
            <a:ext cx="2757753" cy="1604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Convolutional Neural Networks</a:t>
            </a:r>
            <a:endParaRPr/>
          </a:p>
        </p:txBody>
      </p:sp>
      <p:sp>
        <p:nvSpPr>
          <p:cNvPr id="321" name="Google Shape;321;p19"/>
          <p:cNvSpPr txBox="1"/>
          <p:nvPr>
            <p:ph idx="1" type="body"/>
          </p:nvPr>
        </p:nvSpPr>
        <p:spPr>
          <a:xfrm>
            <a:off x="1303800" y="1990050"/>
            <a:ext cx="70305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2" name="Google Shape;322;p19"/>
          <p:cNvPicPr preferRelativeResize="0"/>
          <p:nvPr/>
        </p:nvPicPr>
        <p:blipFill>
          <a:blip r:embed="rId3">
            <a:alphaModFix/>
          </a:blip>
          <a:stretch>
            <a:fillRect/>
          </a:stretch>
        </p:blipFill>
        <p:spPr>
          <a:xfrm>
            <a:off x="4745337" y="1085653"/>
            <a:ext cx="4398675" cy="1486100"/>
          </a:xfrm>
          <a:prstGeom prst="rect">
            <a:avLst/>
          </a:prstGeom>
          <a:noFill/>
          <a:ln>
            <a:noFill/>
          </a:ln>
        </p:spPr>
      </p:pic>
      <p:pic>
        <p:nvPicPr>
          <p:cNvPr id="323" name="Google Shape;323;p19"/>
          <p:cNvPicPr preferRelativeResize="0"/>
          <p:nvPr/>
        </p:nvPicPr>
        <p:blipFill>
          <a:blip r:embed="rId4">
            <a:alphaModFix/>
          </a:blip>
          <a:stretch>
            <a:fillRect/>
          </a:stretch>
        </p:blipFill>
        <p:spPr>
          <a:xfrm>
            <a:off x="481675" y="2359921"/>
            <a:ext cx="4879575" cy="2744775"/>
          </a:xfrm>
          <a:prstGeom prst="rect">
            <a:avLst/>
          </a:prstGeom>
          <a:noFill/>
          <a:ln>
            <a:noFill/>
          </a:ln>
        </p:spPr>
      </p:pic>
      <p:pic>
        <p:nvPicPr>
          <p:cNvPr id="324" name="Google Shape;324;p19"/>
          <p:cNvPicPr preferRelativeResize="0"/>
          <p:nvPr/>
        </p:nvPicPr>
        <p:blipFill>
          <a:blip r:embed="rId5">
            <a:alphaModFix/>
          </a:blip>
          <a:stretch>
            <a:fillRect/>
          </a:stretch>
        </p:blipFill>
        <p:spPr>
          <a:xfrm>
            <a:off x="5472151" y="2931801"/>
            <a:ext cx="3371624" cy="1775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Convolutional Neural Networks</a:t>
            </a:r>
            <a:endParaRPr/>
          </a:p>
        </p:txBody>
      </p:sp>
      <p:pic>
        <p:nvPicPr>
          <p:cNvPr id="330" name="Google Shape;330;p20"/>
          <p:cNvPicPr preferRelativeResize="0"/>
          <p:nvPr/>
        </p:nvPicPr>
        <p:blipFill>
          <a:blip r:embed="rId3">
            <a:alphaModFix/>
          </a:blip>
          <a:stretch>
            <a:fillRect/>
          </a:stretch>
        </p:blipFill>
        <p:spPr>
          <a:xfrm>
            <a:off x="4745337" y="1085653"/>
            <a:ext cx="4398675" cy="1486100"/>
          </a:xfrm>
          <a:prstGeom prst="rect">
            <a:avLst/>
          </a:prstGeom>
          <a:noFill/>
          <a:ln>
            <a:noFill/>
          </a:ln>
        </p:spPr>
      </p:pic>
      <p:pic>
        <p:nvPicPr>
          <p:cNvPr id="331" name="Google Shape;331;p20"/>
          <p:cNvPicPr preferRelativeResize="0"/>
          <p:nvPr/>
        </p:nvPicPr>
        <p:blipFill>
          <a:blip r:embed="rId4">
            <a:alphaModFix/>
          </a:blip>
          <a:stretch>
            <a:fillRect/>
          </a:stretch>
        </p:blipFill>
        <p:spPr>
          <a:xfrm>
            <a:off x="0" y="2418051"/>
            <a:ext cx="5048900" cy="2725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Convolutional Neural Networks</a:t>
            </a:r>
            <a:endParaRPr/>
          </a:p>
        </p:txBody>
      </p:sp>
      <p:sp>
        <p:nvSpPr>
          <p:cNvPr id="337" name="Google Shape;337;p21"/>
          <p:cNvSpPr txBox="1"/>
          <p:nvPr>
            <p:ph idx="1" type="body"/>
          </p:nvPr>
        </p:nvSpPr>
        <p:spPr>
          <a:xfrm>
            <a:off x="1303800" y="1990050"/>
            <a:ext cx="7030500" cy="293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8" name="Google Shape;338;p21"/>
          <p:cNvPicPr preferRelativeResize="0"/>
          <p:nvPr/>
        </p:nvPicPr>
        <p:blipFill>
          <a:blip r:embed="rId3">
            <a:alphaModFix/>
          </a:blip>
          <a:stretch>
            <a:fillRect/>
          </a:stretch>
        </p:blipFill>
        <p:spPr>
          <a:xfrm>
            <a:off x="0" y="1939200"/>
            <a:ext cx="5696525" cy="3204301"/>
          </a:xfrm>
          <a:prstGeom prst="rect">
            <a:avLst/>
          </a:prstGeom>
          <a:noFill/>
          <a:ln>
            <a:noFill/>
          </a:ln>
        </p:spPr>
      </p:pic>
      <p:pic>
        <p:nvPicPr>
          <p:cNvPr id="339" name="Google Shape;339;p21"/>
          <p:cNvPicPr preferRelativeResize="0"/>
          <p:nvPr/>
        </p:nvPicPr>
        <p:blipFill>
          <a:blip r:embed="rId4">
            <a:alphaModFix/>
          </a:blip>
          <a:stretch>
            <a:fillRect/>
          </a:stretch>
        </p:blipFill>
        <p:spPr>
          <a:xfrm>
            <a:off x="4745337" y="1085653"/>
            <a:ext cx="4398675" cy="148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